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Proxima Nova"/>
      <p:regular r:id="rId37"/>
      <p:bold r:id="rId38"/>
      <p:italic r:id="rId39"/>
      <p:boldItalic r:id="rId40"/>
    </p:embeddedFont>
    <p:embeddedFont>
      <p:font typeface="Roboto"/>
      <p:regular r:id="rId41"/>
      <p:bold r:id="rId42"/>
      <p:italic r:id="rId43"/>
      <p:boldItalic r:id="rId44"/>
    </p:embeddedFont>
    <p:embeddedFont>
      <p:font typeface="Montserrat"/>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Italic.fntdata"/><Relationship Id="rId20" Type="http://schemas.openxmlformats.org/officeDocument/2006/relationships/slide" Target="slides/slide15.xml"/><Relationship Id="rId42" Type="http://schemas.openxmlformats.org/officeDocument/2006/relationships/font" Target="fonts/Roboto-bold.fntdata"/><Relationship Id="rId41" Type="http://schemas.openxmlformats.org/officeDocument/2006/relationships/font" Target="fonts/Roboto-regular.fntdata"/><Relationship Id="rId22" Type="http://schemas.openxmlformats.org/officeDocument/2006/relationships/slide" Target="slides/slide17.xml"/><Relationship Id="rId44" Type="http://schemas.openxmlformats.org/officeDocument/2006/relationships/font" Target="fonts/Roboto-boldItalic.fntdata"/><Relationship Id="rId21" Type="http://schemas.openxmlformats.org/officeDocument/2006/relationships/slide" Target="slides/slide16.xml"/><Relationship Id="rId43" Type="http://schemas.openxmlformats.org/officeDocument/2006/relationships/font" Target="fonts/Roboto-italic.fntdata"/><Relationship Id="rId24" Type="http://schemas.openxmlformats.org/officeDocument/2006/relationships/slide" Target="slides/slide19.xml"/><Relationship Id="rId46" Type="http://schemas.openxmlformats.org/officeDocument/2006/relationships/font" Target="fonts/Montserrat-bold.fntdata"/><Relationship Id="rId23" Type="http://schemas.openxmlformats.org/officeDocument/2006/relationships/slide" Target="slides/slide18.xml"/><Relationship Id="rId45"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48" Type="http://schemas.openxmlformats.org/officeDocument/2006/relationships/font" Target="fonts/Montserrat-boldItalic.fntdata"/><Relationship Id="rId25" Type="http://schemas.openxmlformats.org/officeDocument/2006/relationships/slide" Target="slides/slide20.xml"/><Relationship Id="rId47" Type="http://schemas.openxmlformats.org/officeDocument/2006/relationships/font" Target="fonts/Montserrat-italic.fnt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ProximaNova-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italic.fntdata"/><Relationship Id="rId16" Type="http://schemas.openxmlformats.org/officeDocument/2006/relationships/slide" Target="slides/slide11.xml"/><Relationship Id="rId38" Type="http://schemas.openxmlformats.org/officeDocument/2006/relationships/font" Target="fonts/ProximaNova-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Clear + concise description of what this is about (e.g. 30s elevator pitch)</a:t>
            </a:r>
            <a:r>
              <a:rPr lang="fr" sz="4800">
                <a:solidFill>
                  <a:schemeClr val="lt1"/>
                </a:solidFill>
                <a:latin typeface="Proxima Nova"/>
                <a:ea typeface="Proxima Nova"/>
                <a:cs typeface="Proxima Nova"/>
                <a:sym typeface="Proxima Nova"/>
              </a:rPr>
              <a:t>vator pitch)</a:t>
            </a:r>
            <a:endParaRPr sz="4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f1bad84fd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f1bad84fd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f1bad84fdc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f1bad84fdc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f59b41d13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f59b41d13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 Distribution channels + sales strategy</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Business model is simple + clear</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Cost structure (e.g. client acquisition cost…) + profit allocation</a:t>
            </a:r>
            <a:endParaRPr b="1" sz="1000">
              <a:solidFill>
                <a:schemeClr val="dk1"/>
              </a:solidFill>
            </a:endParaRPr>
          </a:p>
          <a:p>
            <a:pPr indent="0" lvl="0" marL="0" rtl="0" algn="l">
              <a:spcBef>
                <a:spcPts val="0"/>
              </a:spcBef>
              <a:spcAft>
                <a:spcPts val="0"/>
              </a:spcAft>
              <a:buNone/>
            </a:pPr>
            <a:r>
              <a:rPr b="1" lang="fr" sz="1000">
                <a:solidFill>
                  <a:schemeClr val="dk1"/>
                </a:solidFill>
              </a:rPr>
              <a:t>- Business model is scaling + ability to generate cash flows (including metrics if relevant: e.g. lifetime client value…)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5de1425f9_1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5de1425f9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 Distribution channels + sales strategy</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Business model is simple + clear</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Cost structure (e.g. client acquisition cost…) + profit allocation</a:t>
            </a:r>
            <a:endParaRPr b="1" sz="1000">
              <a:solidFill>
                <a:schemeClr val="dk1"/>
              </a:solidFill>
            </a:endParaRPr>
          </a:p>
          <a:p>
            <a:pPr indent="0" lvl="0" marL="0" rtl="0" algn="l">
              <a:spcBef>
                <a:spcPts val="0"/>
              </a:spcBef>
              <a:spcAft>
                <a:spcPts val="0"/>
              </a:spcAft>
              <a:buNone/>
            </a:pPr>
            <a:r>
              <a:rPr b="1" lang="fr" sz="1000">
                <a:solidFill>
                  <a:schemeClr val="dk1"/>
                </a:solidFill>
              </a:rPr>
              <a:t>- Business model is scaling + ability to generate cash flows (including metrics if relevant: e.g. lifetime client value…)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f1bad84fdc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f1bad84fdc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673100" rtl="0" algn="l">
              <a:lnSpc>
                <a:spcPct val="150000"/>
              </a:lnSpc>
              <a:spcBef>
                <a:spcPts val="800"/>
              </a:spcBef>
              <a:spcAft>
                <a:spcPts val="0"/>
              </a:spcAft>
              <a:buNone/>
            </a:pPr>
            <a:r>
              <a:rPr lang="fr">
                <a:solidFill>
                  <a:schemeClr val="dk1"/>
                </a:solidFill>
                <a:highlight>
                  <a:srgbClr val="FFFFFF"/>
                </a:highlight>
                <a:latin typeface="Montserrat"/>
                <a:ea typeface="Montserrat"/>
                <a:cs typeface="Montserrat"/>
                <a:sym typeface="Montserrat"/>
              </a:rPr>
              <a:t>With a growing global population, responding to the linked challenges of sustainable development, loss of biological diversity, and climate change is critical. For humanity to prosper, we must transition to practices that operate within the limits of Earth’s life-support systems. We have entered a critical decade of action. Whether you’re a government, a company or an NGO, our data can help you develop sustainable solutions, measure climate risk, and meet the Sustainable Development Goals.</a:t>
            </a:r>
            <a:endParaRPr>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1200"/>
              </a:spcBef>
              <a:spcAft>
                <a:spcPts val="1200"/>
              </a:spcAft>
              <a:buNone/>
            </a:pPr>
            <a:r>
              <a:t/>
            </a:r>
            <a:endParaRPr b="1" sz="10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f59b41d133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f59b41d133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f5dee00ae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f5dee00ae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f5dee00ae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f5dee00ae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f5dee00ae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f5dee00ae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f5dee00ae4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f5dee00ae4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f59b41d133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f59b41d133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 Problem clearly + concisely stated</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fr" sz="1000">
                <a:solidFill>
                  <a:schemeClr val="dk1"/>
                </a:solidFill>
              </a:rPr>
              <a:t>- Critical pain point: people are actively looking for a solution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f5dee00ae4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f5dee00ae4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f5dee00ae4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f5dee00ae4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f5dee00ae4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f5dee00ae4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 Firm is relevant: core ressources + competencies, concisely stated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Governance (how ressources + competencies are managed)</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Understanding of value networks clearly explained, good relationships with upstream/downstream</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 Firm leverages complementary assets (customer base + reputation + partnerships)</a:t>
            </a:r>
            <a:endParaRPr b="1" sz="10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f1bad84fd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f1bad84fd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Clear + reasonable roadmap</a:t>
            </a:r>
            <a:endParaRPr b="1" sz="1000">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f1bad84fd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f1bad84fd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b="1" lang="fr" sz="1000">
                <a:solidFill>
                  <a:schemeClr val="dk1"/>
                </a:solidFill>
              </a:rPr>
              <a:t>Clear + reasonable financial needs to achieve roadmap</a:t>
            </a:r>
            <a:endParaRPr b="1" sz="100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1bad84fd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1bad84fd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Clear + concise description of what this is about (e.g. 30s elevator pitch)</a:t>
            </a:r>
            <a:r>
              <a:rPr lang="fr" sz="4800">
                <a:solidFill>
                  <a:schemeClr val="lt1"/>
                </a:solidFill>
                <a:latin typeface="Proxima Nova"/>
                <a:ea typeface="Proxima Nova"/>
                <a:cs typeface="Proxima Nova"/>
                <a:sym typeface="Proxima Nova"/>
              </a:rPr>
              <a:t>vator pitch)</a:t>
            </a:r>
            <a:endParaRPr sz="4800">
              <a:solidFill>
                <a:schemeClr val="lt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f59b41d13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f59b41d13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 Value proposition clearly + concisely stated (include ROI for user)</a:t>
            </a:r>
            <a:endParaRPr b="1" sz="1000">
              <a:solidFill>
                <a:schemeClr val="dk1"/>
              </a:solidFill>
            </a:endParaRPr>
          </a:p>
          <a:p>
            <a:pPr indent="0" lvl="0" marL="0" rtl="0" algn="l">
              <a:spcBef>
                <a:spcPts val="0"/>
              </a:spcBef>
              <a:spcAft>
                <a:spcPts val="0"/>
              </a:spcAft>
              <a:buNone/>
            </a:pPr>
            <a:r>
              <a:rPr b="1" lang="fr" sz="1000">
                <a:solidFill>
                  <a:schemeClr val="dk1"/>
                </a:solidFill>
              </a:rPr>
              <a:t>- Product/service clearly explained in practice + what it means for user (user journey)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f5de1425f9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f5de1425f9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 Problem clearly + concisely stated</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fr" sz="1000">
                <a:solidFill>
                  <a:schemeClr val="dk1"/>
                </a:solidFill>
              </a:rPr>
              <a:t>- Critical pain point: people are actively looking for a solution</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f1bad84fd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f1bad84fd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b="1" sz="1000">
              <a:solidFill>
                <a:schemeClr val="dk1"/>
              </a:solidFil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f1bad84fdc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f1bad84fdc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b="1" sz="1000">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f5de1425f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f5de1425f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fr" sz="1000">
                <a:solidFill>
                  <a:schemeClr val="dk1"/>
                </a:solidFill>
              </a:rPr>
              <a:t>- Problem clearly + concisely stated</a:t>
            </a:r>
            <a:endParaRPr b="1" sz="1000">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b="1" lang="fr" sz="1000">
                <a:solidFill>
                  <a:schemeClr val="dk1"/>
                </a:solidFill>
              </a:rPr>
              <a:t>- Critical pain point: people are actively looking for a solution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1bad84fd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1bad84fd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b="1" sz="1000">
              <a:solidFill>
                <a:schemeClr val="dk1"/>
              </a:solidFil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1bad84fd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f1bad84fd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t/>
            </a:r>
            <a:endParaRPr b="1" sz="100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f1bad84fdc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f1bad84fdc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 Coherent + reasonable market estimation</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Market is large &gt;$1Bn + growing</a:t>
            </a:r>
            <a:endParaRPr b="1" sz="1000">
              <a:solidFill>
                <a:schemeClr val="dk1"/>
              </a:solidFill>
            </a:endParaRPr>
          </a:p>
          <a:p>
            <a:pPr indent="0" lvl="0" marL="0" rtl="0" algn="l">
              <a:spcBef>
                <a:spcPts val="0"/>
              </a:spcBef>
              <a:spcAft>
                <a:spcPts val="0"/>
              </a:spcAft>
              <a:buNone/>
            </a:pPr>
            <a:r>
              <a:rPr b="1" lang="fr" sz="1000">
                <a:solidFill>
                  <a:schemeClr val="dk1"/>
                </a:solidFill>
              </a:rPr>
              <a:t>- Market breakdown, segments, show knowledge of the market (obstacles, regulations…)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f59b41d133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f59b41d133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fr" sz="1000">
                <a:solidFill>
                  <a:schemeClr val="dk1"/>
                </a:solidFill>
              </a:rPr>
              <a:t>- Coherent + reasonable market estimation</a:t>
            </a:r>
            <a:endParaRPr b="1" sz="1000">
              <a:solidFill>
                <a:schemeClr val="dk1"/>
              </a:solidFill>
            </a:endParaRPr>
          </a:p>
          <a:p>
            <a:pPr indent="0" lvl="0" marL="0" rtl="0" algn="l">
              <a:spcBef>
                <a:spcPts val="0"/>
              </a:spcBef>
              <a:spcAft>
                <a:spcPts val="0"/>
              </a:spcAft>
              <a:buClr>
                <a:schemeClr val="dk1"/>
              </a:buClr>
              <a:buSzPts val="1100"/>
              <a:buFont typeface="Arial"/>
              <a:buNone/>
            </a:pPr>
            <a:r>
              <a:rPr b="1" lang="fr" sz="1000">
                <a:solidFill>
                  <a:schemeClr val="dk1"/>
                </a:solidFill>
              </a:rPr>
              <a:t>- Market is large &gt;$1Bn + growing</a:t>
            </a:r>
            <a:endParaRPr b="1" sz="1000">
              <a:solidFill>
                <a:schemeClr val="dk1"/>
              </a:solidFill>
            </a:endParaRPr>
          </a:p>
          <a:p>
            <a:pPr indent="0" lvl="0" marL="0" rtl="0" algn="l">
              <a:spcBef>
                <a:spcPts val="0"/>
              </a:spcBef>
              <a:spcAft>
                <a:spcPts val="0"/>
              </a:spcAft>
              <a:buNone/>
            </a:pPr>
            <a:r>
              <a:rPr b="1" lang="fr" sz="1000">
                <a:solidFill>
                  <a:schemeClr val="dk1"/>
                </a:solidFill>
              </a:rPr>
              <a:t>- Market breakdown, segments, show knowledge of the market (obstacles, regulations…)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f1bad84fd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f1bad84fd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202124"/>
              </a:buClr>
              <a:buSzPts val="1100"/>
              <a:buChar char="-"/>
            </a:pPr>
            <a:r>
              <a:rPr lang="fr">
                <a:solidFill>
                  <a:srgbClr val="202124"/>
                </a:solidFill>
                <a:highlight>
                  <a:srgbClr val="F8F9FA"/>
                </a:highlight>
              </a:rPr>
              <a:t>Upstream of the value chain, there are the players in the space industry in charge of the development and manufacture of space infrastructures (satellites), their operation (mission control and payload management) as well as the operations of launch.</a:t>
            </a:r>
            <a:endParaRPr>
              <a:solidFill>
                <a:srgbClr val="202124"/>
              </a:solidFill>
              <a:highlight>
                <a:srgbClr val="F8F9FA"/>
              </a:highlight>
            </a:endParaRPr>
          </a:p>
          <a:p>
            <a:pPr indent="-298450" lvl="0" marL="457200" rtl="0" algn="l">
              <a:spcBef>
                <a:spcPts val="0"/>
              </a:spcBef>
              <a:spcAft>
                <a:spcPts val="0"/>
              </a:spcAft>
              <a:buClr>
                <a:srgbClr val="202124"/>
              </a:buClr>
              <a:buSzPts val="1100"/>
              <a:buChar char="-"/>
            </a:pPr>
            <a:r>
              <a:rPr lang="fr">
                <a:solidFill>
                  <a:srgbClr val="202124"/>
                </a:solidFill>
                <a:highlight>
                  <a:srgbClr val="F8F9FA"/>
                </a:highlight>
              </a:rPr>
              <a:t>Downstream, there are companies and institutional actors whose activities revolve around the processing of OT data and the creation of Value Added Services (VAS) based on this data. These actors tend to be EO experts and can be seen as “middle users” of the data.</a:t>
            </a:r>
            <a:endParaRPr>
              <a:solidFill>
                <a:srgbClr val="202124"/>
              </a:solidFill>
              <a:highlight>
                <a:srgbClr val="F8F9FA"/>
              </a:highlight>
            </a:endParaRPr>
          </a:p>
          <a:p>
            <a:pPr indent="-298450" lvl="0" marL="457200" marR="38100" rtl="0" algn="l">
              <a:lnSpc>
                <a:spcPct val="128571"/>
              </a:lnSpc>
              <a:spcBef>
                <a:spcPts val="0"/>
              </a:spcBef>
              <a:spcAft>
                <a:spcPts val="0"/>
              </a:spcAft>
              <a:buClr>
                <a:srgbClr val="202124"/>
              </a:buClr>
              <a:buSzPts val="1100"/>
              <a:buChar char="-"/>
            </a:pPr>
            <a:r>
              <a:rPr lang="fr">
                <a:solidFill>
                  <a:srgbClr val="202124"/>
                </a:solidFill>
                <a:highlight>
                  <a:srgbClr val="F8F9FA"/>
                </a:highlight>
              </a:rPr>
              <a:t>End-users are made up of companies and institutional actors for whom the TO derivatives are inputs, but whose main activity is not centered on the TO. These end users are not experts in these technologies and therefore generally rely on intermediate users to gain access to products relevant to their business.</a:t>
            </a:r>
            <a:endParaRPr>
              <a:solidFill>
                <a:srgbClr val="202124"/>
              </a:solidFill>
              <a:highlight>
                <a:srgbClr val="F8F9FA"/>
              </a:highlight>
            </a:endParaRPr>
          </a:p>
          <a:p>
            <a:pPr indent="0" lvl="0" marL="0" rtl="0" algn="l">
              <a:spcBef>
                <a:spcPts val="0"/>
              </a:spcBef>
              <a:spcAft>
                <a:spcPts val="0"/>
              </a:spcAft>
              <a:buNone/>
            </a:pPr>
            <a:r>
              <a:t/>
            </a:r>
            <a:endParaRPr b="1" sz="1000">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f1bad84fd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f1bad84fd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85750" lvl="0" marL="457200" marR="38100" rtl="0" algn="l">
              <a:lnSpc>
                <a:spcPct val="128571"/>
              </a:lnSpc>
              <a:spcBef>
                <a:spcPts val="0"/>
              </a:spcBef>
              <a:spcAft>
                <a:spcPts val="0"/>
              </a:spcAft>
              <a:buClr>
                <a:srgbClr val="202124"/>
              </a:buClr>
              <a:buSzPts val="900"/>
              <a:buChar char="-"/>
            </a:pPr>
            <a:r>
              <a:rPr lang="fr" sz="900">
                <a:solidFill>
                  <a:srgbClr val="202124"/>
                </a:solidFill>
                <a:highlight>
                  <a:srgbClr val="F8F9FA"/>
                </a:highlight>
              </a:rPr>
              <a:t>Traditionally segmented between Data Providers / VAS (Value Added Services) and Data Analytics (Information Products and Big Data), the satellite imagery market was estimated at around 3 billion euros in 2018.</a:t>
            </a:r>
            <a:endParaRPr sz="900">
              <a:solidFill>
                <a:srgbClr val="202124"/>
              </a:solidFill>
              <a:highlight>
                <a:srgbClr val="F8F9FA"/>
              </a:highlight>
            </a:endParaRPr>
          </a:p>
          <a:p>
            <a:pPr indent="-285750" lvl="0" marL="457200" marR="38100" rtl="0" algn="l">
              <a:lnSpc>
                <a:spcPct val="128571"/>
              </a:lnSpc>
              <a:spcBef>
                <a:spcPts val="0"/>
              </a:spcBef>
              <a:spcAft>
                <a:spcPts val="0"/>
              </a:spcAft>
              <a:buClr>
                <a:srgbClr val="202124"/>
              </a:buClr>
              <a:buSzPts val="900"/>
              <a:buChar char="-"/>
            </a:pPr>
            <a:r>
              <a:rPr lang="fr" sz="900">
                <a:solidFill>
                  <a:srgbClr val="202124"/>
                </a:solidFill>
                <a:highlight>
                  <a:srgbClr val="F8F9FA"/>
                </a:highlight>
              </a:rPr>
              <a:t>VAS continues to slow down as processes are internalized by data providers (upstream actors like satellite operators who seek downstream value by reaching the entire value chain) and IP / Big applications Data (downstream players like Kayrros who are looking for efficiency and automation).</a:t>
            </a:r>
            <a:endParaRPr sz="900">
              <a:solidFill>
                <a:srgbClr val="202124"/>
              </a:solidFill>
              <a:highlight>
                <a:srgbClr val="F8F9FA"/>
              </a:highlight>
            </a:endParaRPr>
          </a:p>
          <a:p>
            <a:pPr indent="-285750" lvl="0" marL="457200" marR="38100" rtl="0" algn="l">
              <a:lnSpc>
                <a:spcPct val="128571"/>
              </a:lnSpc>
              <a:spcBef>
                <a:spcPts val="0"/>
              </a:spcBef>
              <a:spcAft>
                <a:spcPts val="0"/>
              </a:spcAft>
              <a:buClr>
                <a:srgbClr val="202124"/>
              </a:buClr>
              <a:buSzPts val="900"/>
              <a:buChar char="-"/>
            </a:pPr>
            <a:r>
              <a:rPr lang="fr" sz="900">
                <a:solidFill>
                  <a:srgbClr val="202124"/>
                </a:solidFill>
                <a:highlight>
                  <a:srgbClr val="F8F9FA"/>
                </a:highlight>
              </a:rPr>
              <a:t>By 2022, the market should reach 4.0 billion euros, driven by Data Analytics (+ 60%).</a:t>
            </a:r>
            <a:endParaRPr sz="900">
              <a:solidFill>
                <a:srgbClr val="202124"/>
              </a:solidFill>
              <a:highlight>
                <a:srgbClr val="F8F9FA"/>
              </a:highlight>
            </a:endParaRPr>
          </a:p>
          <a:p>
            <a:pPr indent="-285750" lvl="0" marL="457200" marR="38100" rtl="0" algn="l">
              <a:lnSpc>
                <a:spcPct val="128571"/>
              </a:lnSpc>
              <a:spcBef>
                <a:spcPts val="0"/>
              </a:spcBef>
              <a:spcAft>
                <a:spcPts val="0"/>
              </a:spcAft>
              <a:buClr>
                <a:srgbClr val="202124"/>
              </a:buClr>
              <a:buSzPts val="900"/>
              <a:buChar char="-"/>
            </a:pPr>
            <a:r>
              <a:rPr lang="fr" sz="900">
                <a:solidFill>
                  <a:srgbClr val="202124"/>
                </a:solidFill>
                <a:highlight>
                  <a:srgbClr val="F8F9FA"/>
                </a:highlight>
              </a:rPr>
              <a:t>Historical market leaders such as Maxar / DigitalGlobe or Airbus are faced with increasing competition from new entrants who differentiate themselves on the added value of their analyzes.</a:t>
            </a:r>
            <a:endParaRPr sz="900">
              <a:solidFill>
                <a:srgbClr val="202124"/>
              </a:solidFill>
              <a:highlight>
                <a:srgbClr val="F8F9FA"/>
              </a:highlight>
            </a:endParaRPr>
          </a:p>
          <a:p>
            <a:pPr indent="-285750" lvl="0" marL="457200" marR="38100" rtl="0" algn="l">
              <a:lnSpc>
                <a:spcPct val="128571"/>
              </a:lnSpc>
              <a:spcBef>
                <a:spcPts val="0"/>
              </a:spcBef>
              <a:spcAft>
                <a:spcPts val="0"/>
              </a:spcAft>
              <a:buClr>
                <a:srgbClr val="202124"/>
              </a:buClr>
              <a:buSzPts val="900"/>
              <a:buChar char="-"/>
            </a:pPr>
            <a:r>
              <a:rPr lang="fr" sz="900">
                <a:solidFill>
                  <a:srgbClr val="202124"/>
                </a:solidFill>
                <a:highlight>
                  <a:srgbClr val="F8F9FA"/>
                </a:highlight>
              </a:rPr>
              <a:t>Big Data companies and VAR companies  are expected to gain more market share in the future (39% in 2022)</a:t>
            </a:r>
            <a:endParaRPr sz="900">
              <a:solidFill>
                <a:srgbClr val="202124"/>
              </a:solidFill>
              <a:highlight>
                <a:srgbClr val="F8F9FA"/>
              </a:highlight>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1bad84fdc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1bad84fdc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f59b41d133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f59b41d133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000">
                <a:solidFill>
                  <a:schemeClr val="dk1"/>
                </a:solidFill>
                <a:latin typeface="Roboto"/>
                <a:ea typeface="Roboto"/>
                <a:cs typeface="Roboto"/>
                <a:sym typeface="Roboto"/>
              </a:rPr>
              <a:t>Assess competitive risk + explain why team is better equipped than competitors to be the leader</a:t>
            </a:r>
            <a:endParaRPr b="1" sz="1000">
              <a:solidFill>
                <a:schemeClr val="dk1"/>
              </a:solidFill>
              <a:latin typeface="Roboto"/>
              <a:ea typeface="Roboto"/>
              <a:cs typeface="Roboto"/>
              <a:sym typeface="Roboto"/>
            </a:endParaRPr>
          </a:p>
          <a:p>
            <a:pPr indent="0" lvl="0" marL="0" rtl="0" algn="l">
              <a:spcBef>
                <a:spcPts val="0"/>
              </a:spcBef>
              <a:spcAft>
                <a:spcPts val="0"/>
              </a:spcAft>
              <a:buNone/>
            </a:pPr>
            <a:r>
              <a:t/>
            </a:r>
            <a:endParaRPr b="1" sz="1000">
              <a:solidFill>
                <a:schemeClr val="dk1"/>
              </a:solidFill>
              <a:latin typeface="Roboto"/>
              <a:ea typeface="Roboto"/>
              <a:cs typeface="Roboto"/>
              <a:sym typeface="Roboto"/>
            </a:endParaRPr>
          </a:p>
          <a:p>
            <a:pPr indent="0" lvl="0" marL="0" rtl="0" algn="l">
              <a:spcBef>
                <a:spcPts val="0"/>
              </a:spcBef>
              <a:spcAft>
                <a:spcPts val="0"/>
              </a:spcAft>
              <a:buNone/>
            </a:pPr>
            <a:r>
              <a:rPr b="1" lang="fr" sz="1000">
                <a:solidFill>
                  <a:schemeClr val="dk1"/>
                </a:solidFill>
                <a:latin typeface="Roboto"/>
                <a:ea typeface="Roboto"/>
                <a:cs typeface="Roboto"/>
                <a:sym typeface="Roboto"/>
              </a:rPr>
              <a:t>Value chain + compétition </a:t>
            </a:r>
            <a:endParaRPr b="1" sz="1000">
              <a:solidFill>
                <a:schemeClr val="dk1"/>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28.png"/><Relationship Id="rId5" Type="http://schemas.openxmlformats.org/officeDocument/2006/relationships/image" Target="../media/image24.png"/><Relationship Id="rId6" Type="http://schemas.openxmlformats.org/officeDocument/2006/relationships/image" Target="../media/image20.png"/><Relationship Id="rId7" Type="http://schemas.openxmlformats.org/officeDocument/2006/relationships/image" Target="../media/image19.png"/><Relationship Id="rId8"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1.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3.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QubitSat</a:t>
            </a:r>
            <a:endParaRPr/>
          </a:p>
        </p:txBody>
      </p:sp>
      <p:pic>
        <p:nvPicPr>
          <p:cNvPr id="60" name="Google Shape;60;p13"/>
          <p:cNvPicPr preferRelativeResize="0"/>
          <p:nvPr/>
        </p:nvPicPr>
        <p:blipFill>
          <a:blip r:embed="rId3">
            <a:alphaModFix/>
          </a:blip>
          <a:stretch>
            <a:fillRect/>
          </a:stretch>
        </p:blipFill>
        <p:spPr>
          <a:xfrm>
            <a:off x="6079977" y="232900"/>
            <a:ext cx="2415151" cy="2612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2"/>
          <p:cNvSpPr txBox="1"/>
          <p:nvPr>
            <p:ph type="title"/>
          </p:nvPr>
        </p:nvSpPr>
        <p:spPr>
          <a:xfrm>
            <a:off x="15350" y="210575"/>
            <a:ext cx="8520600" cy="72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Direct Competitors</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a:p>
        </p:txBody>
      </p:sp>
      <p:pic>
        <p:nvPicPr>
          <p:cNvPr id="152" name="Google Shape;152;p22"/>
          <p:cNvPicPr preferRelativeResize="0"/>
          <p:nvPr/>
        </p:nvPicPr>
        <p:blipFill>
          <a:blip r:embed="rId3">
            <a:alphaModFix/>
          </a:blip>
          <a:stretch>
            <a:fillRect/>
          </a:stretch>
        </p:blipFill>
        <p:spPr>
          <a:xfrm>
            <a:off x="5350400" y="903188"/>
            <a:ext cx="971550" cy="485775"/>
          </a:xfrm>
          <a:prstGeom prst="rect">
            <a:avLst/>
          </a:prstGeom>
          <a:noFill/>
          <a:ln>
            <a:noFill/>
          </a:ln>
        </p:spPr>
      </p:pic>
      <p:pic>
        <p:nvPicPr>
          <p:cNvPr id="153" name="Google Shape;153;p22"/>
          <p:cNvPicPr preferRelativeResize="0"/>
          <p:nvPr/>
        </p:nvPicPr>
        <p:blipFill>
          <a:blip r:embed="rId4">
            <a:alphaModFix/>
          </a:blip>
          <a:stretch>
            <a:fillRect/>
          </a:stretch>
        </p:blipFill>
        <p:spPr>
          <a:xfrm>
            <a:off x="6554819" y="944425"/>
            <a:ext cx="1091080" cy="438150"/>
          </a:xfrm>
          <a:prstGeom prst="rect">
            <a:avLst/>
          </a:prstGeom>
          <a:noFill/>
          <a:ln>
            <a:noFill/>
          </a:ln>
        </p:spPr>
      </p:pic>
      <p:pic>
        <p:nvPicPr>
          <p:cNvPr id="154" name="Google Shape;154;p22"/>
          <p:cNvPicPr preferRelativeResize="0"/>
          <p:nvPr/>
        </p:nvPicPr>
        <p:blipFill>
          <a:blip r:embed="rId5">
            <a:alphaModFix/>
          </a:blip>
          <a:stretch>
            <a:fillRect/>
          </a:stretch>
        </p:blipFill>
        <p:spPr>
          <a:xfrm>
            <a:off x="4088973" y="1025278"/>
            <a:ext cx="1091075" cy="241595"/>
          </a:xfrm>
          <a:prstGeom prst="rect">
            <a:avLst/>
          </a:prstGeom>
          <a:noFill/>
          <a:ln>
            <a:noFill/>
          </a:ln>
        </p:spPr>
      </p:pic>
      <p:pic>
        <p:nvPicPr>
          <p:cNvPr id="155" name="Google Shape;155;p22"/>
          <p:cNvPicPr preferRelativeResize="0"/>
          <p:nvPr/>
        </p:nvPicPr>
        <p:blipFill>
          <a:blip r:embed="rId6">
            <a:alphaModFix/>
          </a:blip>
          <a:stretch>
            <a:fillRect/>
          </a:stretch>
        </p:blipFill>
        <p:spPr>
          <a:xfrm>
            <a:off x="2912713" y="989235"/>
            <a:ext cx="1091075" cy="348538"/>
          </a:xfrm>
          <a:prstGeom prst="rect">
            <a:avLst/>
          </a:prstGeom>
          <a:noFill/>
          <a:ln>
            <a:noFill/>
          </a:ln>
        </p:spPr>
      </p:pic>
      <p:pic>
        <p:nvPicPr>
          <p:cNvPr id="156" name="Google Shape;156;p22"/>
          <p:cNvPicPr preferRelativeResize="0"/>
          <p:nvPr/>
        </p:nvPicPr>
        <p:blipFill>
          <a:blip r:embed="rId7">
            <a:alphaModFix/>
          </a:blip>
          <a:stretch>
            <a:fillRect/>
          </a:stretch>
        </p:blipFill>
        <p:spPr>
          <a:xfrm>
            <a:off x="1455922" y="1015875"/>
            <a:ext cx="1371600" cy="342100"/>
          </a:xfrm>
          <a:prstGeom prst="rect">
            <a:avLst/>
          </a:prstGeom>
          <a:noFill/>
          <a:ln>
            <a:noFill/>
          </a:ln>
        </p:spPr>
      </p:pic>
      <p:sp>
        <p:nvSpPr>
          <p:cNvPr id="157" name="Google Shape;157;p22"/>
          <p:cNvSpPr txBox="1"/>
          <p:nvPr/>
        </p:nvSpPr>
        <p:spPr>
          <a:xfrm>
            <a:off x="7692625" y="945975"/>
            <a:ext cx="123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a:latin typeface="Proxima Nova"/>
                <a:ea typeface="Proxima Nova"/>
                <a:cs typeface="Proxima Nova"/>
                <a:sym typeface="Proxima Nova"/>
              </a:rPr>
              <a:t>QubitSat</a:t>
            </a:r>
            <a:endParaRPr>
              <a:latin typeface="Proxima Nova"/>
              <a:ea typeface="Proxima Nova"/>
              <a:cs typeface="Proxima Nova"/>
              <a:sym typeface="Proxima Nova"/>
            </a:endParaRPr>
          </a:p>
        </p:txBody>
      </p:sp>
      <p:sp>
        <p:nvSpPr>
          <p:cNvPr id="158" name="Google Shape;158;p22"/>
          <p:cNvSpPr txBox="1"/>
          <p:nvPr/>
        </p:nvSpPr>
        <p:spPr>
          <a:xfrm>
            <a:off x="98400" y="4244775"/>
            <a:ext cx="123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Proxima Nova"/>
                <a:ea typeface="Proxima Nova"/>
                <a:cs typeface="Proxima Nova"/>
                <a:sym typeface="Proxima Nova"/>
              </a:rPr>
              <a:t>Quantum technology</a:t>
            </a:r>
            <a:endParaRPr sz="1300">
              <a:latin typeface="Proxima Nova"/>
              <a:ea typeface="Proxima Nova"/>
              <a:cs typeface="Proxima Nova"/>
              <a:sym typeface="Proxima Nova"/>
            </a:endParaRPr>
          </a:p>
        </p:txBody>
      </p:sp>
      <p:sp>
        <p:nvSpPr>
          <p:cNvPr id="159" name="Google Shape;159;p22"/>
          <p:cNvSpPr txBox="1"/>
          <p:nvPr/>
        </p:nvSpPr>
        <p:spPr>
          <a:xfrm>
            <a:off x="8023215" y="43449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60" name="Google Shape;160;p22"/>
          <p:cNvSpPr txBox="1"/>
          <p:nvPr/>
        </p:nvSpPr>
        <p:spPr>
          <a:xfrm>
            <a:off x="6929513" y="43527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61" name="Google Shape;161;p22"/>
          <p:cNvSpPr txBox="1"/>
          <p:nvPr/>
        </p:nvSpPr>
        <p:spPr>
          <a:xfrm>
            <a:off x="5614513" y="4352800"/>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62" name="Google Shape;162;p22"/>
          <p:cNvSpPr txBox="1"/>
          <p:nvPr/>
        </p:nvSpPr>
        <p:spPr>
          <a:xfrm>
            <a:off x="4472725" y="43527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63" name="Google Shape;163;p22"/>
          <p:cNvSpPr txBox="1"/>
          <p:nvPr/>
        </p:nvSpPr>
        <p:spPr>
          <a:xfrm>
            <a:off x="3330913" y="43527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64" name="Google Shape;164;p22"/>
          <p:cNvSpPr txBox="1"/>
          <p:nvPr/>
        </p:nvSpPr>
        <p:spPr>
          <a:xfrm>
            <a:off x="2008050" y="43527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65" name="Google Shape;165;p22"/>
          <p:cNvSpPr txBox="1"/>
          <p:nvPr/>
        </p:nvSpPr>
        <p:spPr>
          <a:xfrm>
            <a:off x="98375" y="1388950"/>
            <a:ext cx="123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Proxima Nova"/>
                <a:ea typeface="Proxima Nova"/>
                <a:cs typeface="Proxima Nova"/>
                <a:sym typeface="Proxima Nova"/>
              </a:rPr>
              <a:t>Constellation</a:t>
            </a:r>
            <a:endParaRPr sz="1300">
              <a:latin typeface="Proxima Nova"/>
              <a:ea typeface="Proxima Nova"/>
              <a:cs typeface="Proxima Nova"/>
              <a:sym typeface="Proxima Nova"/>
            </a:endParaRPr>
          </a:p>
        </p:txBody>
      </p:sp>
      <p:sp>
        <p:nvSpPr>
          <p:cNvPr id="166" name="Google Shape;166;p22"/>
          <p:cNvSpPr txBox="1"/>
          <p:nvPr/>
        </p:nvSpPr>
        <p:spPr>
          <a:xfrm>
            <a:off x="98375" y="2039100"/>
            <a:ext cx="123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Proxima Nova"/>
                <a:ea typeface="Proxima Nova"/>
                <a:cs typeface="Proxima Nova"/>
                <a:sym typeface="Proxima Nova"/>
              </a:rPr>
              <a:t>Low Data Price</a:t>
            </a:r>
            <a:endParaRPr sz="1300">
              <a:latin typeface="Proxima Nova"/>
              <a:ea typeface="Proxima Nova"/>
              <a:cs typeface="Proxima Nova"/>
              <a:sym typeface="Proxima Nova"/>
            </a:endParaRPr>
          </a:p>
        </p:txBody>
      </p:sp>
      <p:sp>
        <p:nvSpPr>
          <p:cNvPr id="167" name="Google Shape;167;p22"/>
          <p:cNvSpPr txBox="1"/>
          <p:nvPr/>
        </p:nvSpPr>
        <p:spPr>
          <a:xfrm>
            <a:off x="98375" y="2843863"/>
            <a:ext cx="123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Proxima Nova"/>
                <a:ea typeface="Proxima Nova"/>
                <a:cs typeface="Proxima Nova"/>
                <a:sym typeface="Proxima Nova"/>
              </a:rPr>
              <a:t>Defense</a:t>
            </a:r>
            <a:endParaRPr sz="1300">
              <a:latin typeface="Proxima Nova"/>
              <a:ea typeface="Proxima Nova"/>
              <a:cs typeface="Proxima Nova"/>
              <a:sym typeface="Proxima Nova"/>
            </a:endParaRPr>
          </a:p>
        </p:txBody>
      </p:sp>
      <p:sp>
        <p:nvSpPr>
          <p:cNvPr id="168" name="Google Shape;168;p22"/>
          <p:cNvSpPr txBox="1"/>
          <p:nvPr/>
        </p:nvSpPr>
        <p:spPr>
          <a:xfrm>
            <a:off x="142350" y="3444263"/>
            <a:ext cx="12369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00">
                <a:latin typeface="Proxima Nova"/>
                <a:ea typeface="Proxima Nova"/>
                <a:cs typeface="Proxima Nova"/>
                <a:sym typeface="Proxima Nova"/>
              </a:rPr>
              <a:t>Climate change risk</a:t>
            </a:r>
            <a:endParaRPr sz="1300">
              <a:latin typeface="Proxima Nova"/>
              <a:ea typeface="Proxima Nova"/>
              <a:cs typeface="Proxima Nova"/>
              <a:sym typeface="Proxima Nova"/>
            </a:endParaRPr>
          </a:p>
        </p:txBody>
      </p:sp>
      <p:sp>
        <p:nvSpPr>
          <p:cNvPr id="169" name="Google Shape;169;p22"/>
          <p:cNvSpPr txBox="1"/>
          <p:nvPr/>
        </p:nvSpPr>
        <p:spPr>
          <a:xfrm>
            <a:off x="1930040" y="35174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0" name="Google Shape;170;p22"/>
          <p:cNvSpPr txBox="1"/>
          <p:nvPr/>
        </p:nvSpPr>
        <p:spPr>
          <a:xfrm>
            <a:off x="4432702" y="35174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1" name="Google Shape;171;p22"/>
          <p:cNvSpPr txBox="1"/>
          <p:nvPr/>
        </p:nvSpPr>
        <p:spPr>
          <a:xfrm>
            <a:off x="5701750" y="35252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p>
        </p:txBody>
      </p:sp>
      <p:sp>
        <p:nvSpPr>
          <p:cNvPr id="172" name="Google Shape;172;p22"/>
          <p:cNvSpPr txBox="1"/>
          <p:nvPr/>
        </p:nvSpPr>
        <p:spPr>
          <a:xfrm>
            <a:off x="8023215" y="354700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3" name="Google Shape;173;p22"/>
          <p:cNvSpPr txBox="1"/>
          <p:nvPr/>
        </p:nvSpPr>
        <p:spPr>
          <a:xfrm>
            <a:off x="8023215" y="274902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4" name="Google Shape;174;p22"/>
          <p:cNvSpPr txBox="1"/>
          <p:nvPr/>
        </p:nvSpPr>
        <p:spPr>
          <a:xfrm>
            <a:off x="8023215" y="20567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5" name="Google Shape;175;p22"/>
          <p:cNvSpPr txBox="1"/>
          <p:nvPr/>
        </p:nvSpPr>
        <p:spPr>
          <a:xfrm>
            <a:off x="8023215" y="14170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76" name="Google Shape;176;p22"/>
          <p:cNvSpPr txBox="1"/>
          <p:nvPr/>
        </p:nvSpPr>
        <p:spPr>
          <a:xfrm>
            <a:off x="4399350" y="15035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77" name="Google Shape;177;p22"/>
          <p:cNvSpPr txBox="1"/>
          <p:nvPr/>
        </p:nvSpPr>
        <p:spPr>
          <a:xfrm>
            <a:off x="3254725" y="15035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78" name="Google Shape;178;p22"/>
          <p:cNvSpPr txBox="1"/>
          <p:nvPr/>
        </p:nvSpPr>
        <p:spPr>
          <a:xfrm>
            <a:off x="4399350" y="2093100"/>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79" name="Google Shape;179;p22"/>
          <p:cNvSpPr txBox="1"/>
          <p:nvPr/>
        </p:nvSpPr>
        <p:spPr>
          <a:xfrm>
            <a:off x="3254725" y="2146375"/>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80" name="Google Shape;180;p22"/>
          <p:cNvSpPr txBox="1"/>
          <p:nvPr/>
        </p:nvSpPr>
        <p:spPr>
          <a:xfrm>
            <a:off x="6851527" y="208530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1" name="Google Shape;181;p22"/>
          <p:cNvSpPr txBox="1"/>
          <p:nvPr/>
        </p:nvSpPr>
        <p:spPr>
          <a:xfrm>
            <a:off x="5601965" y="20606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2" name="Google Shape;182;p22"/>
          <p:cNvSpPr txBox="1"/>
          <p:nvPr/>
        </p:nvSpPr>
        <p:spPr>
          <a:xfrm>
            <a:off x="1931277" y="219142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3" name="Google Shape;183;p22"/>
          <p:cNvSpPr txBox="1"/>
          <p:nvPr/>
        </p:nvSpPr>
        <p:spPr>
          <a:xfrm>
            <a:off x="1931277" y="152840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4" name="Google Shape;184;p22"/>
          <p:cNvSpPr txBox="1"/>
          <p:nvPr/>
        </p:nvSpPr>
        <p:spPr>
          <a:xfrm>
            <a:off x="5624527" y="1495775"/>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5" name="Google Shape;185;p22"/>
          <p:cNvSpPr txBox="1"/>
          <p:nvPr/>
        </p:nvSpPr>
        <p:spPr>
          <a:xfrm>
            <a:off x="6812602" y="152840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6" name="Google Shape;186;p22"/>
          <p:cNvSpPr txBox="1"/>
          <p:nvPr/>
        </p:nvSpPr>
        <p:spPr>
          <a:xfrm>
            <a:off x="6862475" y="3586838"/>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87" name="Google Shape;187;p22"/>
          <p:cNvSpPr txBox="1"/>
          <p:nvPr/>
        </p:nvSpPr>
        <p:spPr>
          <a:xfrm>
            <a:off x="5580340" y="3579038"/>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8" name="Google Shape;188;p22"/>
          <p:cNvSpPr txBox="1"/>
          <p:nvPr/>
        </p:nvSpPr>
        <p:spPr>
          <a:xfrm>
            <a:off x="4429327" y="2797488"/>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89" name="Google Shape;189;p22"/>
          <p:cNvSpPr txBox="1"/>
          <p:nvPr/>
        </p:nvSpPr>
        <p:spPr>
          <a:xfrm>
            <a:off x="3291638" y="3554800"/>
            <a:ext cx="497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900"/>
              <a:t>❌</a:t>
            </a:r>
            <a:endParaRPr sz="1900"/>
          </a:p>
        </p:txBody>
      </p:sp>
      <p:sp>
        <p:nvSpPr>
          <p:cNvPr id="190" name="Google Shape;190;p22"/>
          <p:cNvSpPr txBox="1"/>
          <p:nvPr/>
        </p:nvSpPr>
        <p:spPr>
          <a:xfrm>
            <a:off x="6812502" y="2805288"/>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91" name="Google Shape;191;p22"/>
          <p:cNvSpPr txBox="1"/>
          <p:nvPr/>
        </p:nvSpPr>
        <p:spPr>
          <a:xfrm>
            <a:off x="5601765" y="280530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92" name="Google Shape;192;p22"/>
          <p:cNvSpPr txBox="1"/>
          <p:nvPr/>
        </p:nvSpPr>
        <p:spPr>
          <a:xfrm>
            <a:off x="3256877" y="2842788"/>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
        <p:nvSpPr>
          <p:cNvPr id="193" name="Google Shape;193;p22"/>
          <p:cNvSpPr txBox="1"/>
          <p:nvPr/>
        </p:nvSpPr>
        <p:spPr>
          <a:xfrm>
            <a:off x="1970127" y="2854450"/>
            <a:ext cx="5757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000"/>
              <a:t>✔️</a:t>
            </a:r>
            <a:endParaRPr sz="2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Conquering the market: one vertical at a time</a:t>
            </a:r>
            <a:endParaRPr b="1"/>
          </a:p>
        </p:txBody>
      </p:sp>
      <p:sp>
        <p:nvSpPr>
          <p:cNvPr id="199" name="Google Shape;199;p23"/>
          <p:cNvSpPr txBox="1"/>
          <p:nvPr>
            <p:ph idx="1" type="body"/>
          </p:nvPr>
        </p:nvSpPr>
        <p:spPr>
          <a:xfrm>
            <a:off x="459625" y="1741063"/>
            <a:ext cx="2320500" cy="1652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fr"/>
              <a:t>A Safer world</a:t>
            </a:r>
            <a:endParaRPr/>
          </a:p>
          <a:p>
            <a:pPr indent="0" lvl="0" marL="0" rtl="0" algn="ctr">
              <a:spcBef>
                <a:spcPts val="1200"/>
              </a:spcBef>
              <a:spcAft>
                <a:spcPts val="0"/>
              </a:spcAft>
              <a:buNone/>
            </a:pPr>
            <a:r>
              <a:rPr b="1" lang="fr" u="sng"/>
              <a:t>Early adopters</a:t>
            </a:r>
            <a:endParaRPr b="1" u="sng"/>
          </a:p>
          <a:p>
            <a:pPr indent="0" lvl="0" marL="0" rtl="0" algn="ctr">
              <a:spcBef>
                <a:spcPts val="1200"/>
              </a:spcBef>
              <a:spcAft>
                <a:spcPts val="1200"/>
              </a:spcAft>
              <a:buNone/>
            </a:pPr>
            <a:r>
              <a:rPr lang="fr" sz="1500"/>
              <a:t>Focus on defense </a:t>
            </a:r>
            <a:endParaRPr sz="1500"/>
          </a:p>
        </p:txBody>
      </p:sp>
      <p:sp>
        <p:nvSpPr>
          <p:cNvPr id="200" name="Google Shape;200;p23"/>
          <p:cNvSpPr txBox="1"/>
          <p:nvPr>
            <p:ph idx="1" type="body"/>
          </p:nvPr>
        </p:nvSpPr>
        <p:spPr>
          <a:xfrm>
            <a:off x="3184600" y="1719550"/>
            <a:ext cx="2320500" cy="1707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fr" sz="1300"/>
              <a:t>Address tomorrow’s challenge</a:t>
            </a:r>
            <a:endParaRPr sz="1300"/>
          </a:p>
          <a:p>
            <a:pPr indent="0" lvl="0" marL="0" rtl="0" algn="ctr">
              <a:spcBef>
                <a:spcPts val="1200"/>
              </a:spcBef>
              <a:spcAft>
                <a:spcPts val="0"/>
              </a:spcAft>
              <a:buNone/>
            </a:pPr>
            <a:r>
              <a:rPr b="1" lang="fr" u="sng"/>
              <a:t>Next-gen actors</a:t>
            </a:r>
            <a:endParaRPr b="1" u="sng"/>
          </a:p>
          <a:p>
            <a:pPr indent="0" lvl="0" marL="0" rtl="0" algn="ctr">
              <a:spcBef>
                <a:spcPts val="1200"/>
              </a:spcBef>
              <a:spcAft>
                <a:spcPts val="0"/>
              </a:spcAft>
              <a:buNone/>
            </a:pPr>
            <a:r>
              <a:rPr lang="fr" sz="1300"/>
              <a:t>Climate</a:t>
            </a:r>
            <a:endParaRPr sz="1300"/>
          </a:p>
          <a:p>
            <a:pPr indent="0" lvl="0" marL="0" rtl="0" algn="ctr">
              <a:spcBef>
                <a:spcPts val="1200"/>
              </a:spcBef>
              <a:spcAft>
                <a:spcPts val="0"/>
              </a:spcAft>
              <a:buNone/>
            </a:pPr>
            <a:r>
              <a:rPr lang="fr" sz="1300"/>
              <a:t>AgTech</a:t>
            </a:r>
            <a:endParaRPr sz="1300"/>
          </a:p>
          <a:p>
            <a:pPr indent="0" lvl="0" marL="0" rtl="0" algn="ctr">
              <a:spcBef>
                <a:spcPts val="1200"/>
              </a:spcBef>
              <a:spcAft>
                <a:spcPts val="1200"/>
              </a:spcAft>
              <a:buNone/>
            </a:pPr>
            <a:r>
              <a:rPr lang="fr" sz="1300"/>
              <a:t>Population</a:t>
            </a:r>
            <a:endParaRPr sz="1300"/>
          </a:p>
        </p:txBody>
      </p:sp>
      <p:sp>
        <p:nvSpPr>
          <p:cNvPr id="201" name="Google Shape;201;p23"/>
          <p:cNvSpPr txBox="1"/>
          <p:nvPr>
            <p:ph idx="1" type="body"/>
          </p:nvPr>
        </p:nvSpPr>
        <p:spPr>
          <a:xfrm>
            <a:off x="5911900" y="1722250"/>
            <a:ext cx="2320500" cy="1707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fr"/>
              <a:t>Expand</a:t>
            </a:r>
            <a:endParaRPr/>
          </a:p>
          <a:p>
            <a:pPr indent="0" lvl="0" marL="0" rtl="0" algn="l">
              <a:spcBef>
                <a:spcPts val="1200"/>
              </a:spcBef>
              <a:spcAft>
                <a:spcPts val="0"/>
              </a:spcAft>
              <a:buNone/>
            </a:pPr>
            <a:r>
              <a:rPr b="1" lang="fr" u="sng"/>
              <a:t>Other verticals</a:t>
            </a:r>
            <a:endParaRPr b="1" u="sng"/>
          </a:p>
          <a:p>
            <a:pPr indent="0" lvl="0" marL="0" rtl="0" algn="l">
              <a:spcBef>
                <a:spcPts val="1200"/>
              </a:spcBef>
              <a:spcAft>
                <a:spcPts val="1200"/>
              </a:spcAft>
              <a:buNone/>
            </a:pPr>
            <a:r>
              <a:rPr lang="fr" sz="1500"/>
              <a:t>To address directly or via canals</a:t>
            </a:r>
            <a:endParaRPr sz="1500"/>
          </a:p>
        </p:txBody>
      </p:sp>
      <p:pic>
        <p:nvPicPr>
          <p:cNvPr id="202" name="Google Shape;202;p23"/>
          <p:cNvPicPr preferRelativeResize="0"/>
          <p:nvPr/>
        </p:nvPicPr>
        <p:blipFill>
          <a:blip r:embed="rId3">
            <a:alphaModFix/>
          </a:blip>
          <a:stretch>
            <a:fillRect/>
          </a:stretch>
        </p:blipFill>
        <p:spPr>
          <a:xfrm>
            <a:off x="1333525" y="1017725"/>
            <a:ext cx="572700" cy="572700"/>
          </a:xfrm>
          <a:prstGeom prst="rect">
            <a:avLst/>
          </a:prstGeom>
          <a:noFill/>
          <a:ln>
            <a:noFill/>
          </a:ln>
        </p:spPr>
      </p:pic>
      <p:pic>
        <p:nvPicPr>
          <p:cNvPr id="203" name="Google Shape;203;p23"/>
          <p:cNvPicPr preferRelativeResize="0"/>
          <p:nvPr/>
        </p:nvPicPr>
        <p:blipFill>
          <a:blip r:embed="rId4">
            <a:alphaModFix/>
          </a:blip>
          <a:stretch>
            <a:fillRect/>
          </a:stretch>
        </p:blipFill>
        <p:spPr>
          <a:xfrm>
            <a:off x="4088875" y="1017726"/>
            <a:ext cx="511950" cy="511950"/>
          </a:xfrm>
          <a:prstGeom prst="rect">
            <a:avLst/>
          </a:prstGeom>
          <a:noFill/>
          <a:ln>
            <a:noFill/>
          </a:ln>
        </p:spPr>
      </p:pic>
      <p:pic>
        <p:nvPicPr>
          <p:cNvPr id="204" name="Google Shape;204;p23"/>
          <p:cNvPicPr preferRelativeResize="0"/>
          <p:nvPr/>
        </p:nvPicPr>
        <p:blipFill>
          <a:blip r:embed="rId5">
            <a:alphaModFix/>
          </a:blip>
          <a:stretch>
            <a:fillRect/>
          </a:stretch>
        </p:blipFill>
        <p:spPr>
          <a:xfrm>
            <a:off x="6596325" y="1121720"/>
            <a:ext cx="572700" cy="572700"/>
          </a:xfrm>
          <a:prstGeom prst="rect">
            <a:avLst/>
          </a:prstGeom>
          <a:noFill/>
          <a:ln>
            <a:noFill/>
          </a:ln>
        </p:spPr>
      </p:pic>
      <p:sp>
        <p:nvSpPr>
          <p:cNvPr id="205" name="Google Shape;205;p23"/>
          <p:cNvSpPr txBox="1"/>
          <p:nvPr/>
        </p:nvSpPr>
        <p:spPr>
          <a:xfrm>
            <a:off x="392825" y="3974875"/>
            <a:ext cx="8003700" cy="6156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b="1" lang="fr">
                <a:solidFill>
                  <a:srgbClr val="073763"/>
                </a:solidFill>
                <a:latin typeface="Proxima Nova"/>
                <a:ea typeface="Proxima Nova"/>
                <a:cs typeface="Proxima Nova"/>
                <a:sym typeface="Proxima Nova"/>
              </a:rPr>
              <a:t>CubitSat platform</a:t>
            </a:r>
            <a:endParaRPr b="1">
              <a:solidFill>
                <a:srgbClr val="073763"/>
              </a:solidFill>
              <a:latin typeface="Proxima Nova"/>
              <a:ea typeface="Proxima Nova"/>
              <a:cs typeface="Proxima Nova"/>
              <a:sym typeface="Proxima Nova"/>
            </a:endParaRPr>
          </a:p>
        </p:txBody>
      </p:sp>
      <p:sp>
        <p:nvSpPr>
          <p:cNvPr id="206" name="Google Shape;206;p23"/>
          <p:cNvSpPr/>
          <p:nvPr/>
        </p:nvSpPr>
        <p:spPr>
          <a:xfrm>
            <a:off x="1117075" y="3543800"/>
            <a:ext cx="429300" cy="336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3952123" y="3577206"/>
            <a:ext cx="429300" cy="336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6787168" y="3558563"/>
            <a:ext cx="429300" cy="336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9" name="Google Shape;209;p23"/>
          <p:cNvPicPr preferRelativeResize="0"/>
          <p:nvPr/>
        </p:nvPicPr>
        <p:blipFill>
          <a:blip r:embed="rId6">
            <a:alphaModFix/>
          </a:blip>
          <a:stretch>
            <a:fillRect/>
          </a:stretch>
        </p:blipFill>
        <p:spPr>
          <a:xfrm>
            <a:off x="2292725" y="4007913"/>
            <a:ext cx="572700" cy="549510"/>
          </a:xfrm>
          <a:prstGeom prst="rect">
            <a:avLst/>
          </a:prstGeom>
          <a:noFill/>
          <a:ln>
            <a:noFill/>
          </a:ln>
        </p:spPr>
      </p:pic>
      <p:pic>
        <p:nvPicPr>
          <p:cNvPr id="210" name="Google Shape;210;p23"/>
          <p:cNvPicPr preferRelativeResize="0"/>
          <p:nvPr/>
        </p:nvPicPr>
        <p:blipFill>
          <a:blip r:embed="rId7">
            <a:alphaModFix/>
          </a:blip>
          <a:stretch>
            <a:fillRect/>
          </a:stretch>
        </p:blipFill>
        <p:spPr>
          <a:xfrm>
            <a:off x="740225" y="4002825"/>
            <a:ext cx="771450" cy="559700"/>
          </a:xfrm>
          <a:prstGeom prst="rect">
            <a:avLst/>
          </a:prstGeom>
          <a:noFill/>
          <a:ln>
            <a:noFill/>
          </a:ln>
        </p:spPr>
      </p:pic>
      <p:pic>
        <p:nvPicPr>
          <p:cNvPr id="211" name="Google Shape;211;p23"/>
          <p:cNvPicPr preferRelativeResize="0"/>
          <p:nvPr/>
        </p:nvPicPr>
        <p:blipFill>
          <a:blip r:embed="rId8">
            <a:alphaModFix/>
          </a:blip>
          <a:stretch>
            <a:fillRect/>
          </a:stretch>
        </p:blipFill>
        <p:spPr>
          <a:xfrm>
            <a:off x="5721398" y="4048383"/>
            <a:ext cx="572700" cy="468592"/>
          </a:xfrm>
          <a:prstGeom prst="rect">
            <a:avLst/>
          </a:prstGeom>
          <a:noFill/>
          <a:ln>
            <a:noFill/>
          </a:ln>
        </p:spPr>
      </p:pic>
      <p:pic>
        <p:nvPicPr>
          <p:cNvPr id="212" name="Google Shape;212;p23"/>
          <p:cNvPicPr preferRelativeResize="0"/>
          <p:nvPr/>
        </p:nvPicPr>
        <p:blipFill>
          <a:blip r:embed="rId9">
            <a:alphaModFix/>
          </a:blip>
          <a:stretch>
            <a:fillRect/>
          </a:stretch>
        </p:blipFill>
        <p:spPr>
          <a:xfrm>
            <a:off x="6785800" y="4024167"/>
            <a:ext cx="572700" cy="517021"/>
          </a:xfrm>
          <a:prstGeom prst="rect">
            <a:avLst/>
          </a:prstGeom>
          <a:noFill/>
          <a:ln>
            <a:noFill/>
          </a:ln>
        </p:spPr>
      </p:pic>
      <p:sp>
        <p:nvSpPr>
          <p:cNvPr id="213" name="Google Shape;213;p23"/>
          <p:cNvSpPr txBox="1"/>
          <p:nvPr/>
        </p:nvSpPr>
        <p:spPr>
          <a:xfrm>
            <a:off x="115575" y="0"/>
            <a:ext cx="8003700" cy="6156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b="1" lang="fr">
                <a:solidFill>
                  <a:srgbClr val="073763"/>
                </a:solidFill>
                <a:latin typeface="Proxima Nova"/>
                <a:ea typeface="Proxima Nova"/>
                <a:cs typeface="Proxima Nova"/>
                <a:sym typeface="Proxima Nova"/>
              </a:rPr>
              <a:t>SD : je passe sur pouwerpouent</a:t>
            </a:r>
            <a:endParaRPr b="1">
              <a:solidFill>
                <a:srgbClr val="073763"/>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A clear path to growth</a:t>
            </a:r>
            <a:endParaRPr b="1"/>
          </a:p>
        </p:txBody>
      </p:sp>
      <p:sp>
        <p:nvSpPr>
          <p:cNvPr id="219" name="Google Shape;219;p24"/>
          <p:cNvSpPr txBox="1"/>
          <p:nvPr>
            <p:ph idx="1" type="body"/>
          </p:nvPr>
        </p:nvSpPr>
        <p:spPr>
          <a:xfrm>
            <a:off x="311700" y="1152475"/>
            <a:ext cx="420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Business Model</a:t>
            </a:r>
            <a:endParaRPr/>
          </a:p>
        </p:txBody>
      </p:sp>
      <p:sp>
        <p:nvSpPr>
          <p:cNvPr id="220" name="Google Shape;220;p24"/>
          <p:cNvSpPr txBox="1"/>
          <p:nvPr>
            <p:ph idx="1" type="body"/>
          </p:nvPr>
        </p:nvSpPr>
        <p:spPr>
          <a:xfrm>
            <a:off x="4846950" y="1152475"/>
            <a:ext cx="4203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fr"/>
              <a:t>Go-To-Market</a:t>
            </a:r>
            <a:endParaRPr/>
          </a:p>
        </p:txBody>
      </p:sp>
      <p:sp>
        <p:nvSpPr>
          <p:cNvPr id="221" name="Google Shape;221;p24"/>
          <p:cNvSpPr txBox="1"/>
          <p:nvPr/>
        </p:nvSpPr>
        <p:spPr>
          <a:xfrm>
            <a:off x="115575" y="0"/>
            <a:ext cx="8003700" cy="6156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b="1" lang="fr">
                <a:solidFill>
                  <a:srgbClr val="073763"/>
                </a:solidFill>
                <a:latin typeface="Proxima Nova"/>
                <a:ea typeface="Proxima Nova"/>
                <a:cs typeface="Proxima Nova"/>
                <a:sym typeface="Proxima Nova"/>
              </a:rPr>
              <a:t>SD : je passe sur pouwerpouent</a:t>
            </a:r>
            <a:endParaRPr b="1">
              <a:solidFill>
                <a:srgbClr val="073763"/>
              </a:solidFill>
              <a:latin typeface="Proxima Nova"/>
              <a:ea typeface="Proxima Nova"/>
              <a:cs typeface="Proxima Nova"/>
              <a:sym typeface="Proxima Nova"/>
            </a:endParaRPr>
          </a:p>
        </p:txBody>
      </p:sp>
      <p:sp>
        <p:nvSpPr>
          <p:cNvPr id="222" name="Google Shape;222;p24"/>
          <p:cNvSpPr txBox="1"/>
          <p:nvPr/>
        </p:nvSpPr>
        <p:spPr>
          <a:xfrm>
            <a:off x="155000" y="1702500"/>
            <a:ext cx="36354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Subscription</a:t>
            </a:r>
            <a:r>
              <a:rPr lang="fr">
                <a:latin typeface="Proxima Nova"/>
                <a:ea typeface="Proxima Nova"/>
                <a:cs typeface="Proxima Nova"/>
                <a:sym typeface="Proxima Nova"/>
              </a:rPr>
              <a:t> Model with Long-Term multi-year contracts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SLA requirements</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Highly Diversified and Differentiated Revenue Base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fr"/>
              <a:t>A clear path to growth</a:t>
            </a:r>
            <a:endParaRPr b="1"/>
          </a:p>
        </p:txBody>
      </p:sp>
      <p:sp>
        <p:nvSpPr>
          <p:cNvPr id="228" name="Google Shape;228;p25"/>
          <p:cNvSpPr txBox="1"/>
          <p:nvPr/>
        </p:nvSpPr>
        <p:spPr>
          <a:xfrm>
            <a:off x="115575" y="0"/>
            <a:ext cx="8003700" cy="615600"/>
          </a:xfrm>
          <a:prstGeom prst="rect">
            <a:avLst/>
          </a:prstGeom>
          <a:noFill/>
          <a:ln cap="flat" cmpd="sng" w="9525">
            <a:solidFill>
              <a:srgbClr val="0B5394"/>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a:solidFill>
                <a:srgbClr val="073763"/>
              </a:solidFill>
              <a:latin typeface="Proxima Nova"/>
              <a:ea typeface="Proxima Nova"/>
              <a:cs typeface="Proxima Nova"/>
              <a:sym typeface="Proxima Nova"/>
            </a:endParaRPr>
          </a:p>
          <a:p>
            <a:pPr indent="0" lvl="0" marL="0" rtl="0" algn="ctr">
              <a:spcBef>
                <a:spcPts val="0"/>
              </a:spcBef>
              <a:spcAft>
                <a:spcPts val="0"/>
              </a:spcAft>
              <a:buNone/>
            </a:pPr>
            <a:r>
              <a:rPr b="1" lang="fr">
                <a:solidFill>
                  <a:srgbClr val="073763"/>
                </a:solidFill>
                <a:latin typeface="Proxima Nova"/>
                <a:ea typeface="Proxima Nova"/>
                <a:cs typeface="Proxima Nova"/>
                <a:sym typeface="Proxima Nova"/>
              </a:rPr>
              <a:t>SD : je passe sur pouwerpouent</a:t>
            </a:r>
            <a:endParaRPr b="1">
              <a:solidFill>
                <a:srgbClr val="073763"/>
              </a:solidFill>
              <a:latin typeface="Proxima Nova"/>
              <a:ea typeface="Proxima Nova"/>
              <a:cs typeface="Proxima Nova"/>
              <a:sym typeface="Proxima Nova"/>
            </a:endParaRPr>
          </a:p>
        </p:txBody>
      </p:sp>
      <p:pic>
        <p:nvPicPr>
          <p:cNvPr id="229" name="Google Shape;229;p25"/>
          <p:cNvPicPr preferRelativeResize="0"/>
          <p:nvPr/>
        </p:nvPicPr>
        <p:blipFill>
          <a:blip r:embed="rId3">
            <a:alphaModFix/>
          </a:blip>
          <a:stretch>
            <a:fillRect/>
          </a:stretch>
        </p:blipFill>
        <p:spPr>
          <a:xfrm>
            <a:off x="1173750" y="1017725"/>
            <a:ext cx="6796505" cy="38209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191050" y="1433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Sustainability</a:t>
            </a:r>
            <a:endParaRPr/>
          </a:p>
        </p:txBody>
      </p:sp>
      <p:pic>
        <p:nvPicPr>
          <p:cNvPr id="235" name="Google Shape;235;p26"/>
          <p:cNvPicPr preferRelativeResize="0"/>
          <p:nvPr/>
        </p:nvPicPr>
        <p:blipFill>
          <a:blip r:embed="rId3">
            <a:alphaModFix/>
          </a:blip>
          <a:stretch>
            <a:fillRect/>
          </a:stretch>
        </p:blipFill>
        <p:spPr>
          <a:xfrm>
            <a:off x="447475" y="759363"/>
            <a:ext cx="1216625" cy="1216625"/>
          </a:xfrm>
          <a:prstGeom prst="rect">
            <a:avLst/>
          </a:prstGeom>
          <a:noFill/>
          <a:ln>
            <a:noFill/>
          </a:ln>
        </p:spPr>
      </p:pic>
      <p:sp>
        <p:nvSpPr>
          <p:cNvPr id="236" name="Google Shape;236;p26"/>
          <p:cNvSpPr txBox="1"/>
          <p:nvPr/>
        </p:nvSpPr>
        <p:spPr>
          <a:xfrm>
            <a:off x="1664100" y="859788"/>
            <a:ext cx="7608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800">
                <a:solidFill>
                  <a:schemeClr val="dk1"/>
                </a:solidFill>
                <a:highlight>
                  <a:srgbClr val="FFFFFF"/>
                </a:highlight>
                <a:latin typeface="Montserrat"/>
                <a:ea typeface="Montserrat"/>
                <a:cs typeface="Montserrat"/>
                <a:sym typeface="Montserrat"/>
              </a:rPr>
              <a:t>We can help you tackle complex sustainability challenges that balance economic growth, social well-being, and ecological stewardship.</a:t>
            </a:r>
            <a:endParaRPr>
              <a:solidFill>
                <a:schemeClr val="dk1"/>
              </a:solidFill>
              <a:latin typeface="Proxima Nova"/>
              <a:ea typeface="Proxima Nova"/>
              <a:cs typeface="Proxima Nova"/>
              <a:sym typeface="Proxima Nova"/>
            </a:endParaRPr>
          </a:p>
        </p:txBody>
      </p:sp>
      <p:sp>
        <p:nvSpPr>
          <p:cNvPr id="237" name="Google Shape;237;p26"/>
          <p:cNvSpPr txBox="1"/>
          <p:nvPr/>
        </p:nvSpPr>
        <p:spPr>
          <a:xfrm>
            <a:off x="115625" y="2249300"/>
            <a:ext cx="3021900" cy="206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50">
                <a:solidFill>
                  <a:srgbClr val="4A5255"/>
                </a:solidFill>
                <a:highlight>
                  <a:srgbClr val="FFFFFF"/>
                </a:highlight>
                <a:latin typeface="Montserrat"/>
                <a:ea typeface="Montserrat"/>
                <a:cs typeface="Montserrat"/>
                <a:sym typeface="Montserrat"/>
              </a:rPr>
              <a:t>AGRICULTURE</a:t>
            </a:r>
            <a:endParaRPr>
              <a:latin typeface="Proxima Nova"/>
              <a:ea typeface="Proxima Nova"/>
              <a:cs typeface="Proxima Nova"/>
              <a:sym typeface="Proxima Nova"/>
            </a:endParaRPr>
          </a:p>
          <a:p>
            <a:pPr indent="0" lvl="0" marL="0" rtl="0" algn="l">
              <a:spcBef>
                <a:spcPts val="0"/>
              </a:spcBef>
              <a:spcAft>
                <a:spcPts val="0"/>
              </a:spcAft>
              <a:buNone/>
            </a:pPr>
            <a:r>
              <a:t/>
            </a:r>
            <a:endParaRPr>
              <a:latin typeface="Proxima Nova"/>
              <a:ea typeface="Proxima Nova"/>
              <a:cs typeface="Proxima Nova"/>
              <a:sym typeface="Proxima Nova"/>
            </a:endParaRPr>
          </a:p>
          <a:p>
            <a:pPr indent="0" lvl="0" marL="0" rtl="0" algn="l">
              <a:spcBef>
                <a:spcPts val="0"/>
              </a:spcBef>
              <a:spcAft>
                <a:spcPts val="0"/>
              </a:spcAft>
              <a:buNone/>
            </a:pPr>
            <a:r>
              <a:rPr lang="fr" sz="1350">
                <a:solidFill>
                  <a:srgbClr val="4A5255"/>
                </a:solidFill>
                <a:highlight>
                  <a:srgbClr val="FFFFFF"/>
                </a:highlight>
                <a:latin typeface="Montserrat"/>
                <a:ea typeface="Montserrat"/>
                <a:cs typeface="Montserrat"/>
                <a:sym typeface="Montserrat"/>
              </a:rPr>
              <a:t>Our global, high frequency data can be instrumental in measuring the efficacy of sustainable agriculture practices as well as identifying potential food security risks across the globe.</a:t>
            </a:r>
            <a:endParaRPr>
              <a:latin typeface="Proxima Nova"/>
              <a:ea typeface="Proxima Nova"/>
              <a:cs typeface="Proxima Nova"/>
              <a:sym typeface="Proxima Nova"/>
            </a:endParaRPr>
          </a:p>
        </p:txBody>
      </p:sp>
      <p:sp>
        <p:nvSpPr>
          <p:cNvPr id="238" name="Google Shape;238;p26"/>
          <p:cNvSpPr txBox="1"/>
          <p:nvPr/>
        </p:nvSpPr>
        <p:spPr>
          <a:xfrm>
            <a:off x="3137525" y="2213450"/>
            <a:ext cx="3107100" cy="2142000"/>
          </a:xfrm>
          <a:prstGeom prst="rect">
            <a:avLst/>
          </a:prstGeom>
          <a:noFill/>
          <a:ln>
            <a:noFill/>
          </a:ln>
        </p:spPr>
        <p:txBody>
          <a:bodyPr anchorCtr="0" anchor="t" bIns="91425" lIns="91425" spcFirstLastPara="1" rIns="91425" wrap="square" tIns="91425">
            <a:spAutoFit/>
          </a:bodyPr>
          <a:lstStyle/>
          <a:p>
            <a:pPr indent="0" lvl="0" marL="0" rtl="0" algn="l">
              <a:lnSpc>
                <a:spcPct val="155555"/>
              </a:lnSpc>
              <a:spcBef>
                <a:spcPts val="800"/>
              </a:spcBef>
              <a:spcAft>
                <a:spcPts val="0"/>
              </a:spcAft>
              <a:buNone/>
            </a:pPr>
            <a:r>
              <a:rPr lang="fr" sz="1350">
                <a:solidFill>
                  <a:srgbClr val="4A5255"/>
                </a:solidFill>
                <a:highlight>
                  <a:srgbClr val="FFFFFF"/>
                </a:highlight>
                <a:latin typeface="Montserrat"/>
                <a:ea typeface="Montserrat"/>
                <a:cs typeface="Montserrat"/>
                <a:sym typeface="Montserrat"/>
              </a:rPr>
              <a:t>ENERGY AND INFRASTRUCTURE</a:t>
            </a:r>
            <a:endParaRPr sz="1350">
              <a:solidFill>
                <a:srgbClr val="4A5255"/>
              </a:solidFill>
              <a:highlight>
                <a:srgbClr val="FFFFFF"/>
              </a:highlight>
              <a:latin typeface="Montserrat"/>
              <a:ea typeface="Montserrat"/>
              <a:cs typeface="Montserrat"/>
              <a:sym typeface="Montserrat"/>
            </a:endParaRPr>
          </a:p>
          <a:p>
            <a:pPr indent="0" lvl="0" marL="0" rtl="0" algn="l">
              <a:lnSpc>
                <a:spcPct val="100000"/>
              </a:lnSpc>
              <a:spcBef>
                <a:spcPts val="1400"/>
              </a:spcBef>
              <a:spcAft>
                <a:spcPts val="1400"/>
              </a:spcAft>
              <a:buNone/>
            </a:pPr>
            <a:r>
              <a:rPr lang="fr" sz="1350">
                <a:solidFill>
                  <a:srgbClr val="4A5255"/>
                </a:solidFill>
                <a:highlight>
                  <a:srgbClr val="FFFFFF"/>
                </a:highlight>
                <a:latin typeface="Montserrat"/>
                <a:ea typeface="Montserrat"/>
                <a:cs typeface="Montserrat"/>
                <a:sym typeface="Montserrat"/>
              </a:rPr>
              <a:t>Climate risks pose serious threats to aging energy grids and infrastructure. Our data can help monitor encroachment and manage vegetation in the context of more frequent extreme weather events.</a:t>
            </a:r>
            <a:endParaRPr sz="1350">
              <a:highlight>
                <a:srgbClr val="FFFFFF"/>
              </a:highlight>
              <a:latin typeface="Montserrat"/>
              <a:ea typeface="Montserrat"/>
              <a:cs typeface="Montserrat"/>
              <a:sym typeface="Montserrat"/>
            </a:endParaRPr>
          </a:p>
        </p:txBody>
      </p:sp>
      <p:sp>
        <p:nvSpPr>
          <p:cNvPr id="239" name="Google Shape;239;p26"/>
          <p:cNvSpPr txBox="1"/>
          <p:nvPr/>
        </p:nvSpPr>
        <p:spPr>
          <a:xfrm>
            <a:off x="6244625" y="2249300"/>
            <a:ext cx="2805600" cy="226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350">
                <a:solidFill>
                  <a:srgbClr val="4A5255"/>
                </a:solidFill>
                <a:highlight>
                  <a:srgbClr val="FFFFFF"/>
                </a:highlight>
                <a:latin typeface="Montserrat"/>
                <a:ea typeface="Montserrat"/>
                <a:cs typeface="Montserrat"/>
                <a:sym typeface="Montserrat"/>
              </a:rPr>
              <a:t>GOVERNMENT</a:t>
            </a:r>
            <a:endParaRPr sz="1350">
              <a:solidFill>
                <a:srgbClr val="4A5255"/>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350">
              <a:solidFill>
                <a:srgbClr val="4A5255"/>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350">
                <a:solidFill>
                  <a:srgbClr val="4A5255"/>
                </a:solidFill>
                <a:highlight>
                  <a:srgbClr val="FFFFFF"/>
                </a:highlight>
                <a:latin typeface="Montserrat"/>
                <a:ea typeface="Montserrat"/>
                <a:cs typeface="Montserrat"/>
                <a:sym typeface="Montserrat"/>
              </a:rPr>
              <a:t>Public-private partnerships are critical for building the technologies and designing policies that measure and verify sustainability efforts.</a:t>
            </a:r>
            <a:endParaRPr sz="1350">
              <a:solidFill>
                <a:srgbClr val="4A5255"/>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350">
              <a:solidFill>
                <a:srgbClr val="4A5255"/>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350">
                <a:solidFill>
                  <a:srgbClr val="4A5255"/>
                </a:solidFill>
                <a:highlight>
                  <a:srgbClr val="FFFFFF"/>
                </a:highlight>
                <a:latin typeface="Montserrat"/>
                <a:ea typeface="Montserrat"/>
                <a:cs typeface="Montserrat"/>
                <a:sym typeface="Montserrat"/>
              </a:rPr>
              <a:t>EX : Satellite Data to support the European Green Deal</a:t>
            </a:r>
            <a:endParaRPr sz="1350">
              <a:solidFill>
                <a:srgbClr val="4A5255"/>
              </a:solidFill>
              <a:highlight>
                <a:srgbClr val="FFFFFF"/>
              </a:highlight>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45" name="Google Shape;245;p27"/>
          <p:cNvSpPr txBox="1"/>
          <p:nvPr>
            <p:ph idx="1" type="body"/>
          </p:nvPr>
        </p:nvSpPr>
        <p:spPr>
          <a:xfrm>
            <a:off x="311700" y="1499725"/>
            <a:ext cx="8520600" cy="306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“Defense and military applications are tricky and not easily commercially accessible” </a:t>
            </a:r>
            <a:endParaRPr/>
          </a:p>
          <a:p>
            <a:pPr indent="0" lvl="0" marL="0" rtl="0" algn="l">
              <a:spcBef>
                <a:spcPts val="1200"/>
              </a:spcBef>
              <a:spcAft>
                <a:spcPts val="1200"/>
              </a:spcAft>
              <a:buNone/>
            </a:pPr>
            <a:r>
              <a:t/>
            </a:r>
            <a:endParaRPr/>
          </a:p>
        </p:txBody>
      </p:sp>
      <p:cxnSp>
        <p:nvCxnSpPr>
          <p:cNvPr id="246" name="Google Shape;246;p27"/>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47" name="Google Shape;247;p27"/>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53" name="Google Shape;253;p28"/>
          <p:cNvSpPr txBox="1"/>
          <p:nvPr>
            <p:ph idx="1" type="body"/>
          </p:nvPr>
        </p:nvSpPr>
        <p:spPr>
          <a:xfrm>
            <a:off x="311700" y="1499725"/>
            <a:ext cx="8520600" cy="306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“Defense and military applications </a:t>
            </a:r>
            <a:r>
              <a:rPr lang="fr" strike="sngStrike"/>
              <a:t>are</a:t>
            </a:r>
            <a:r>
              <a:rPr lang="fr"/>
              <a:t> can be tricky </a:t>
            </a:r>
            <a:r>
              <a:rPr lang="fr" strike="sngStrike"/>
              <a:t>and not</a:t>
            </a:r>
            <a:r>
              <a:rPr lang="fr"/>
              <a:t> but are commercially accessible to Thales” </a:t>
            </a:r>
            <a:endParaRPr/>
          </a:p>
          <a:p>
            <a:pPr indent="0" lvl="0" marL="0" rtl="0" algn="l">
              <a:spcBef>
                <a:spcPts val="1200"/>
              </a:spcBef>
              <a:spcAft>
                <a:spcPts val="1200"/>
              </a:spcAft>
              <a:buNone/>
            </a:pPr>
            <a:r>
              <a:t/>
            </a:r>
            <a:endParaRPr/>
          </a:p>
        </p:txBody>
      </p:sp>
      <p:cxnSp>
        <p:nvCxnSpPr>
          <p:cNvPr id="254" name="Google Shape;254;p28"/>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55" name="Google Shape;255;p28"/>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61" name="Google Shape;261;p29"/>
          <p:cNvSpPr txBox="1"/>
          <p:nvPr>
            <p:ph idx="1" type="body"/>
          </p:nvPr>
        </p:nvSpPr>
        <p:spPr>
          <a:xfrm>
            <a:off x="311700" y="1499725"/>
            <a:ext cx="8520600" cy="306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a:t>
            </a:r>
            <a:r>
              <a:rPr lang="fr"/>
              <a:t>Defense and military applications </a:t>
            </a:r>
            <a:r>
              <a:rPr lang="fr" strike="sngStrike"/>
              <a:t>are</a:t>
            </a:r>
            <a:r>
              <a:rPr lang="fr"/>
              <a:t> can be tricky </a:t>
            </a:r>
            <a:r>
              <a:rPr lang="fr" strike="sngStrike"/>
              <a:t>and not</a:t>
            </a:r>
            <a:r>
              <a:rPr lang="fr"/>
              <a:t> but are commercially accessible to Thales</a:t>
            </a:r>
            <a:r>
              <a:rPr lang="fr"/>
              <a:t>” </a:t>
            </a:r>
            <a:endParaRPr/>
          </a:p>
          <a:p>
            <a:pPr indent="-342900" lvl="0" marL="457200" rtl="0" algn="l">
              <a:spcBef>
                <a:spcPts val="0"/>
              </a:spcBef>
              <a:spcAft>
                <a:spcPts val="0"/>
              </a:spcAft>
              <a:buSzPts val="1800"/>
              <a:buAutoNum type="arabicPeriod"/>
            </a:pPr>
            <a:r>
              <a:rPr lang="fr"/>
              <a:t>“You need to have an outsized proprietary network across multiple industries to stay horizontally relevant” </a:t>
            </a:r>
            <a:endParaRPr/>
          </a:p>
          <a:p>
            <a:pPr indent="0" lvl="0" marL="0" rtl="0" algn="l">
              <a:spcBef>
                <a:spcPts val="1200"/>
              </a:spcBef>
              <a:spcAft>
                <a:spcPts val="1200"/>
              </a:spcAft>
              <a:buNone/>
            </a:pPr>
            <a:r>
              <a:t/>
            </a:r>
            <a:endParaRPr/>
          </a:p>
        </p:txBody>
      </p:sp>
      <p:cxnSp>
        <p:nvCxnSpPr>
          <p:cNvPr id="262" name="Google Shape;262;p29"/>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63" name="Google Shape;263;p29"/>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69" name="Google Shape;269;p30"/>
          <p:cNvSpPr txBox="1"/>
          <p:nvPr>
            <p:ph idx="1" type="body"/>
          </p:nvPr>
        </p:nvSpPr>
        <p:spPr>
          <a:xfrm>
            <a:off x="311700" y="1499725"/>
            <a:ext cx="8520600" cy="306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“Defense and military applications are tricky </a:t>
            </a:r>
            <a:r>
              <a:rPr lang="fr" strike="sngStrike"/>
              <a:t>and not</a:t>
            </a:r>
            <a:r>
              <a:rPr lang="fr"/>
              <a:t> but are commercially accessible to Thales” </a:t>
            </a:r>
            <a:endParaRPr/>
          </a:p>
          <a:p>
            <a:pPr indent="-342900" lvl="0" marL="457200" rtl="0" algn="l">
              <a:spcBef>
                <a:spcPts val="0"/>
              </a:spcBef>
              <a:spcAft>
                <a:spcPts val="0"/>
              </a:spcAft>
              <a:buSzPts val="1800"/>
              <a:buAutoNum type="arabicPeriod"/>
            </a:pPr>
            <a:r>
              <a:rPr lang="fr"/>
              <a:t>“You need to have an outsized proprietary network across multiple industries to stay horizontally relevant. Good thing Thales has that!” </a:t>
            </a:r>
            <a:br>
              <a:rPr lang="fr"/>
            </a:b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270" name="Google Shape;270;p30"/>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71" name="Google Shape;271;p30"/>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77" name="Google Shape;277;p31"/>
          <p:cNvSpPr txBox="1"/>
          <p:nvPr>
            <p:ph idx="1" type="body"/>
          </p:nvPr>
        </p:nvSpPr>
        <p:spPr>
          <a:xfrm>
            <a:off x="311700" y="1499725"/>
            <a:ext cx="8520600" cy="3069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AutoNum type="arabicPeriod"/>
            </a:pPr>
            <a:r>
              <a:rPr lang="fr"/>
              <a:t>“Defense and military applications are tricky </a:t>
            </a:r>
            <a:r>
              <a:rPr lang="fr" strike="sngStrike"/>
              <a:t>and not</a:t>
            </a:r>
            <a:r>
              <a:rPr lang="fr"/>
              <a:t> but are commercially accessible to Thales” </a:t>
            </a:r>
            <a:endParaRPr/>
          </a:p>
          <a:p>
            <a:pPr indent="-342900" lvl="0" marL="457200" rtl="0" algn="l">
              <a:spcBef>
                <a:spcPts val="0"/>
              </a:spcBef>
              <a:spcAft>
                <a:spcPts val="0"/>
              </a:spcAft>
              <a:buSzPts val="1800"/>
              <a:buAutoNum type="arabicPeriod"/>
            </a:pPr>
            <a:r>
              <a:rPr lang="fr"/>
              <a:t>“You need to have an outsized proprietary network across multiple industries to stay horizontally relevant. Good thing Thales has that!” </a:t>
            </a:r>
            <a:endParaRPr/>
          </a:p>
          <a:p>
            <a:pPr indent="-342900" lvl="0" marL="457200" rtl="0" algn="l">
              <a:spcBef>
                <a:spcPts val="0"/>
              </a:spcBef>
              <a:spcAft>
                <a:spcPts val="0"/>
              </a:spcAft>
              <a:buSzPts val="1800"/>
              <a:buAutoNum type="arabicPeriod"/>
            </a:pPr>
            <a:r>
              <a:rPr lang="fr"/>
              <a:t>“Know-how on satellite deployment, fleet management and maintenance is not easy to come by…. ” </a:t>
            </a:r>
            <a:br>
              <a:rPr lang="fr"/>
            </a:b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278" name="Google Shape;278;p31"/>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79" name="Google Shape;279;p31"/>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Problem - A constant need for higher resolution imagery</a:t>
            </a:r>
            <a:endParaRPr/>
          </a:p>
        </p:txBody>
      </p:sp>
      <p:sp>
        <p:nvSpPr>
          <p:cNvPr id="66" name="Google Shape;66;p14"/>
          <p:cNvSpPr txBox="1"/>
          <p:nvPr/>
        </p:nvSpPr>
        <p:spPr>
          <a:xfrm>
            <a:off x="5629050" y="257832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2006</a:t>
            </a:r>
            <a:endParaRPr b="1">
              <a:solidFill>
                <a:srgbClr val="FF9900"/>
              </a:solidFill>
              <a:latin typeface="Comic Sans MS"/>
              <a:ea typeface="Comic Sans MS"/>
              <a:cs typeface="Comic Sans MS"/>
              <a:sym typeface="Comic Sans MS"/>
            </a:endParaRPr>
          </a:p>
        </p:txBody>
      </p:sp>
      <p:sp>
        <p:nvSpPr>
          <p:cNvPr id="67" name="Google Shape;67;p14"/>
          <p:cNvSpPr txBox="1"/>
          <p:nvPr/>
        </p:nvSpPr>
        <p:spPr>
          <a:xfrm>
            <a:off x="5604338" y="351792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2009</a:t>
            </a:r>
            <a:endParaRPr b="1">
              <a:solidFill>
                <a:srgbClr val="FF9900"/>
              </a:solidFill>
              <a:latin typeface="Comic Sans MS"/>
              <a:ea typeface="Comic Sans MS"/>
              <a:cs typeface="Comic Sans MS"/>
              <a:sym typeface="Comic Sans MS"/>
            </a:endParaRPr>
          </a:p>
        </p:txBody>
      </p:sp>
      <p:sp>
        <p:nvSpPr>
          <p:cNvPr id="68" name="Google Shape;68;p14"/>
          <p:cNvSpPr txBox="1"/>
          <p:nvPr/>
        </p:nvSpPr>
        <p:spPr>
          <a:xfrm>
            <a:off x="5644250" y="4327700"/>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2014</a:t>
            </a:r>
            <a:endParaRPr b="1">
              <a:solidFill>
                <a:srgbClr val="FF9900"/>
              </a:solidFill>
              <a:latin typeface="Comic Sans MS"/>
              <a:ea typeface="Comic Sans MS"/>
              <a:cs typeface="Comic Sans MS"/>
              <a:sym typeface="Comic Sans MS"/>
            </a:endParaRPr>
          </a:p>
        </p:txBody>
      </p:sp>
      <p:sp>
        <p:nvSpPr>
          <p:cNvPr id="69" name="Google Shape;69;p14"/>
          <p:cNvSpPr txBox="1"/>
          <p:nvPr/>
        </p:nvSpPr>
        <p:spPr>
          <a:xfrm>
            <a:off x="387000" y="712200"/>
            <a:ext cx="48987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9900"/>
                </a:solidFill>
                <a:latin typeface="Proxima Nova"/>
                <a:ea typeface="Proxima Nova"/>
                <a:cs typeface="Proxima Nova"/>
                <a:sym typeface="Proxima Nova"/>
              </a:rPr>
              <a:t>Earth Data is Mission Critical...</a:t>
            </a:r>
            <a:endParaRPr b="1" sz="1800">
              <a:solidFill>
                <a:srgbClr val="FF9900"/>
              </a:solidFill>
              <a:latin typeface="Proxima Nova"/>
              <a:ea typeface="Proxima Nova"/>
              <a:cs typeface="Proxima Nova"/>
              <a:sym typeface="Proxima Nova"/>
            </a:endParaRPr>
          </a:p>
        </p:txBody>
      </p:sp>
      <p:pic>
        <p:nvPicPr>
          <p:cNvPr id="70" name="Google Shape;70;p14"/>
          <p:cNvPicPr preferRelativeResize="0"/>
          <p:nvPr/>
        </p:nvPicPr>
        <p:blipFill>
          <a:blip r:embed="rId3">
            <a:alphaModFix/>
          </a:blip>
          <a:stretch>
            <a:fillRect/>
          </a:stretch>
        </p:blipFill>
        <p:spPr>
          <a:xfrm>
            <a:off x="169900" y="1257525"/>
            <a:ext cx="2692200" cy="1080000"/>
          </a:xfrm>
          <a:prstGeom prst="rect">
            <a:avLst/>
          </a:prstGeom>
          <a:noFill/>
          <a:ln>
            <a:noFill/>
          </a:ln>
        </p:spPr>
      </p:pic>
      <p:pic>
        <p:nvPicPr>
          <p:cNvPr id="71" name="Google Shape;71;p14"/>
          <p:cNvPicPr preferRelativeResize="0"/>
          <p:nvPr/>
        </p:nvPicPr>
        <p:blipFill>
          <a:blip r:embed="rId4">
            <a:alphaModFix/>
          </a:blip>
          <a:stretch>
            <a:fillRect/>
          </a:stretch>
        </p:blipFill>
        <p:spPr>
          <a:xfrm>
            <a:off x="169900" y="2501475"/>
            <a:ext cx="2654676" cy="1080000"/>
          </a:xfrm>
          <a:prstGeom prst="rect">
            <a:avLst/>
          </a:prstGeom>
          <a:noFill/>
          <a:ln>
            <a:noFill/>
          </a:ln>
        </p:spPr>
      </p:pic>
      <p:pic>
        <p:nvPicPr>
          <p:cNvPr id="72" name="Google Shape;72;p14"/>
          <p:cNvPicPr preferRelativeResize="0"/>
          <p:nvPr/>
        </p:nvPicPr>
        <p:blipFill>
          <a:blip r:embed="rId5">
            <a:alphaModFix/>
          </a:blip>
          <a:stretch>
            <a:fillRect/>
          </a:stretch>
        </p:blipFill>
        <p:spPr>
          <a:xfrm>
            <a:off x="169900" y="3745400"/>
            <a:ext cx="2654675" cy="1079975"/>
          </a:xfrm>
          <a:prstGeom prst="rect">
            <a:avLst/>
          </a:prstGeom>
          <a:noFill/>
          <a:ln>
            <a:noFill/>
          </a:ln>
        </p:spPr>
      </p:pic>
      <p:sp>
        <p:nvSpPr>
          <p:cNvPr id="73" name="Google Shape;73;p14"/>
          <p:cNvSpPr txBox="1"/>
          <p:nvPr/>
        </p:nvSpPr>
        <p:spPr>
          <a:xfrm>
            <a:off x="193104" y="1257525"/>
            <a:ext cx="26922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chemeClr val="lt1"/>
                </a:solidFill>
                <a:latin typeface="Proxima Nova"/>
                <a:ea typeface="Proxima Nova"/>
                <a:cs typeface="Proxima Nova"/>
                <a:sym typeface="Proxima Nova"/>
              </a:rPr>
              <a:t>Saving season’s crop yield after detecting early signs of infestation</a:t>
            </a:r>
            <a:endParaRPr sz="1700">
              <a:solidFill>
                <a:schemeClr val="lt1"/>
              </a:solidFill>
              <a:latin typeface="Proxima Nova"/>
              <a:ea typeface="Proxima Nova"/>
              <a:cs typeface="Proxima Nova"/>
              <a:sym typeface="Proxima Nova"/>
            </a:endParaRPr>
          </a:p>
        </p:txBody>
      </p:sp>
      <p:sp>
        <p:nvSpPr>
          <p:cNvPr id="74" name="Google Shape;74;p14"/>
          <p:cNvSpPr txBox="1"/>
          <p:nvPr/>
        </p:nvSpPr>
        <p:spPr>
          <a:xfrm>
            <a:off x="93700" y="2431582"/>
            <a:ext cx="27684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chemeClr val="lt1"/>
                </a:solidFill>
                <a:latin typeface="Proxima Nova"/>
                <a:ea typeface="Proxima Nova"/>
                <a:cs typeface="Proxima Nova"/>
                <a:sym typeface="Proxima Nova"/>
              </a:rPr>
              <a:t>Maintaining situational awareness</a:t>
            </a:r>
            <a:r>
              <a:rPr lang="fr" sz="1700">
                <a:solidFill>
                  <a:schemeClr val="lt1"/>
                </a:solidFill>
                <a:latin typeface="Proxima Nova"/>
                <a:ea typeface="Proxima Nova"/>
                <a:cs typeface="Proxima Nova"/>
                <a:sym typeface="Proxima Nova"/>
              </a:rPr>
              <a:t> after detecting a plane departure from a location of interest</a:t>
            </a:r>
            <a:endParaRPr sz="1700">
              <a:solidFill>
                <a:schemeClr val="lt1"/>
              </a:solidFill>
              <a:latin typeface="Proxima Nova"/>
              <a:ea typeface="Proxima Nova"/>
              <a:cs typeface="Proxima Nova"/>
              <a:sym typeface="Proxima Nova"/>
            </a:endParaRPr>
          </a:p>
        </p:txBody>
      </p:sp>
      <p:sp>
        <p:nvSpPr>
          <p:cNvPr id="75" name="Google Shape;75;p14"/>
          <p:cNvSpPr txBox="1"/>
          <p:nvPr/>
        </p:nvSpPr>
        <p:spPr>
          <a:xfrm>
            <a:off x="79375" y="3689306"/>
            <a:ext cx="2858700" cy="1231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700">
                <a:solidFill>
                  <a:schemeClr val="lt1"/>
                </a:solidFill>
                <a:latin typeface="Proxima Nova"/>
                <a:ea typeface="Proxima Nova"/>
                <a:cs typeface="Proxima Nova"/>
                <a:sym typeface="Proxima Nova"/>
              </a:rPr>
              <a:t>Monitor resources by tracking deforestation, causing up to 20% of Greenhouse Gas emission</a:t>
            </a:r>
            <a:endParaRPr sz="1700">
              <a:solidFill>
                <a:schemeClr val="lt1"/>
              </a:solidFill>
              <a:latin typeface="Proxima Nova"/>
              <a:ea typeface="Proxima Nova"/>
              <a:cs typeface="Proxima Nova"/>
              <a:sym typeface="Proxima Nova"/>
            </a:endParaRPr>
          </a:p>
        </p:txBody>
      </p:sp>
      <p:sp>
        <p:nvSpPr>
          <p:cNvPr id="76" name="Google Shape;76;p14"/>
          <p:cNvSpPr txBox="1"/>
          <p:nvPr/>
        </p:nvSpPr>
        <p:spPr>
          <a:xfrm>
            <a:off x="2860100" y="1257525"/>
            <a:ext cx="25017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dk1"/>
                </a:solidFill>
                <a:latin typeface="Proxima Nova"/>
                <a:ea typeface="Proxima Nova"/>
                <a:cs typeface="Proxima Nova"/>
                <a:sym typeface="Proxima Nova"/>
              </a:rPr>
              <a:t>W</a:t>
            </a:r>
            <a:r>
              <a:rPr b="1" lang="fr" sz="1800">
                <a:solidFill>
                  <a:schemeClr val="dk1"/>
                </a:solidFill>
                <a:latin typeface="Proxima Nova"/>
                <a:ea typeface="Proxima Nova"/>
                <a:cs typeface="Proxima Nova"/>
                <a:sym typeface="Proxima Nova"/>
              </a:rPr>
              <a:t>ithout accurate data</a:t>
            </a:r>
            <a:endParaRPr b="1"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fr" sz="1500">
                <a:solidFill>
                  <a:schemeClr val="dk1"/>
                </a:solidFill>
                <a:latin typeface="Proxima Nova"/>
                <a:ea typeface="Proxima Nova"/>
                <a:cs typeface="Proxima Nova"/>
                <a:sym typeface="Proxima Nova"/>
              </a:rPr>
              <a:t>Agriculture companies lose revenue and competitive advantage</a:t>
            </a:r>
            <a:endParaRPr sz="1500">
              <a:solidFill>
                <a:schemeClr val="dk1"/>
              </a:solidFill>
              <a:latin typeface="Proxima Nova"/>
              <a:ea typeface="Proxima Nova"/>
              <a:cs typeface="Proxima Nova"/>
              <a:sym typeface="Proxima Nova"/>
            </a:endParaRPr>
          </a:p>
        </p:txBody>
      </p:sp>
      <p:sp>
        <p:nvSpPr>
          <p:cNvPr id="77" name="Google Shape;77;p14"/>
          <p:cNvSpPr txBox="1"/>
          <p:nvPr/>
        </p:nvSpPr>
        <p:spPr>
          <a:xfrm>
            <a:off x="2849575" y="2476882"/>
            <a:ext cx="2512200" cy="1154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dk1"/>
                </a:solidFill>
                <a:latin typeface="Proxima Nova"/>
                <a:ea typeface="Proxima Nova"/>
                <a:cs typeface="Proxima Nova"/>
                <a:sym typeface="Proxima Nova"/>
              </a:rPr>
              <a:t>Without accurate data</a:t>
            </a:r>
            <a:endParaRPr b="1"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fr" sz="1500">
                <a:solidFill>
                  <a:schemeClr val="dk1"/>
                </a:solidFill>
                <a:latin typeface="Proxima Nova"/>
                <a:ea typeface="Proxima Nova"/>
                <a:cs typeface="Proxima Nova"/>
                <a:sym typeface="Proxima Nova"/>
              </a:rPr>
              <a:t>Government lack situational awareness - risking national security and citizen safety</a:t>
            </a:r>
            <a:endParaRPr sz="1500">
              <a:solidFill>
                <a:schemeClr val="dk1"/>
              </a:solidFill>
              <a:latin typeface="Proxima Nova"/>
              <a:ea typeface="Proxima Nova"/>
              <a:cs typeface="Proxima Nova"/>
              <a:sym typeface="Proxima Nova"/>
            </a:endParaRPr>
          </a:p>
        </p:txBody>
      </p:sp>
      <p:sp>
        <p:nvSpPr>
          <p:cNvPr id="78" name="Google Shape;78;p14"/>
          <p:cNvSpPr txBox="1"/>
          <p:nvPr/>
        </p:nvSpPr>
        <p:spPr>
          <a:xfrm>
            <a:off x="2797700" y="3708200"/>
            <a:ext cx="2564100" cy="1385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chemeClr val="dk1"/>
                </a:solidFill>
                <a:latin typeface="Proxima Nova"/>
                <a:ea typeface="Proxima Nova"/>
                <a:cs typeface="Proxima Nova"/>
                <a:sym typeface="Proxima Nova"/>
              </a:rPr>
              <a:t>Without accurate data</a:t>
            </a:r>
            <a:endParaRPr b="1" sz="1800">
              <a:solidFill>
                <a:schemeClr val="dk1"/>
              </a:solidFill>
              <a:latin typeface="Proxima Nova"/>
              <a:ea typeface="Proxima Nova"/>
              <a:cs typeface="Proxima Nova"/>
              <a:sym typeface="Proxima Nova"/>
            </a:endParaRPr>
          </a:p>
          <a:p>
            <a:pPr indent="0" lvl="0" marL="0" rtl="0" algn="ctr">
              <a:spcBef>
                <a:spcPts val="0"/>
              </a:spcBef>
              <a:spcAft>
                <a:spcPts val="0"/>
              </a:spcAft>
              <a:buNone/>
            </a:pPr>
            <a:r>
              <a:rPr lang="fr" sz="1500">
                <a:solidFill>
                  <a:schemeClr val="dk1"/>
                </a:solidFill>
                <a:latin typeface="Proxima Nova"/>
                <a:ea typeface="Proxima Nova"/>
                <a:cs typeface="Proxima Nova"/>
                <a:sym typeface="Proxima Nova"/>
              </a:rPr>
              <a:t>Companies lack information to report ESG metrics - excluding them from key investor portfolios</a:t>
            </a:r>
            <a:endParaRPr sz="1500">
              <a:solidFill>
                <a:schemeClr val="dk1"/>
              </a:solidFill>
              <a:latin typeface="Proxima Nova"/>
              <a:ea typeface="Proxima Nova"/>
              <a:cs typeface="Proxima Nova"/>
              <a:sym typeface="Proxima Nova"/>
            </a:endParaRPr>
          </a:p>
        </p:txBody>
      </p:sp>
      <p:sp>
        <p:nvSpPr>
          <p:cNvPr id="79" name="Google Shape;79;p14"/>
          <p:cNvSpPr txBox="1"/>
          <p:nvPr/>
        </p:nvSpPr>
        <p:spPr>
          <a:xfrm>
            <a:off x="5361800" y="712925"/>
            <a:ext cx="37821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1800">
                <a:solidFill>
                  <a:srgbClr val="FF9900"/>
                </a:solidFill>
                <a:latin typeface="Proxima Nova"/>
                <a:ea typeface="Proxima Nova"/>
                <a:cs typeface="Proxima Nova"/>
                <a:sym typeface="Proxima Nova"/>
              </a:rPr>
              <a:t>...but </a:t>
            </a:r>
            <a:r>
              <a:rPr b="1" lang="fr" sz="1800">
                <a:solidFill>
                  <a:srgbClr val="FF9900"/>
                </a:solidFill>
                <a:latin typeface="Proxima Nova"/>
                <a:ea typeface="Proxima Nova"/>
                <a:cs typeface="Proxima Nova"/>
                <a:sym typeface="Proxima Nova"/>
              </a:rPr>
              <a:t>limited by current sensors</a:t>
            </a:r>
            <a:endParaRPr b="1" sz="1800">
              <a:solidFill>
                <a:srgbClr val="FF9900"/>
              </a:solidFill>
              <a:latin typeface="Proxima Nova"/>
              <a:ea typeface="Proxima Nova"/>
              <a:cs typeface="Proxima Nova"/>
              <a:sym typeface="Proxima Nova"/>
            </a:endParaRPr>
          </a:p>
        </p:txBody>
      </p:sp>
      <p:sp>
        <p:nvSpPr>
          <p:cNvPr id="80" name="Google Shape;80;p14"/>
          <p:cNvSpPr txBox="1"/>
          <p:nvPr/>
        </p:nvSpPr>
        <p:spPr>
          <a:xfrm>
            <a:off x="6379000" y="4209775"/>
            <a:ext cx="302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SkySat (Planet) : 0.5m - 2m</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WorldView 3 (Maxar) : 0.3m - 1.2m</a:t>
            </a:r>
            <a:endParaRPr>
              <a:latin typeface="Proxima Nova"/>
              <a:ea typeface="Proxima Nova"/>
              <a:cs typeface="Proxima Nova"/>
              <a:sym typeface="Proxima Nova"/>
            </a:endParaRPr>
          </a:p>
        </p:txBody>
      </p:sp>
      <p:sp>
        <p:nvSpPr>
          <p:cNvPr id="81" name="Google Shape;81;p14"/>
          <p:cNvSpPr txBox="1"/>
          <p:nvPr/>
        </p:nvSpPr>
        <p:spPr>
          <a:xfrm>
            <a:off x="6303950" y="3517925"/>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WorldView 2 (Maxar) : 0.46m - 1.8m</a:t>
            </a:r>
            <a:endParaRPr>
              <a:latin typeface="Proxima Nova"/>
              <a:ea typeface="Proxima Nova"/>
              <a:cs typeface="Proxima Nova"/>
              <a:sym typeface="Proxima Nova"/>
            </a:endParaRPr>
          </a:p>
        </p:txBody>
      </p:sp>
      <p:sp>
        <p:nvSpPr>
          <p:cNvPr id="82" name="Google Shape;82;p14"/>
          <p:cNvSpPr txBox="1"/>
          <p:nvPr/>
        </p:nvSpPr>
        <p:spPr>
          <a:xfrm>
            <a:off x="5644238" y="293737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2008</a:t>
            </a:r>
            <a:endParaRPr b="1">
              <a:solidFill>
                <a:srgbClr val="FF9900"/>
              </a:solidFill>
              <a:latin typeface="Comic Sans MS"/>
              <a:ea typeface="Comic Sans MS"/>
              <a:cs typeface="Comic Sans MS"/>
              <a:sym typeface="Comic Sans MS"/>
            </a:endParaRPr>
          </a:p>
        </p:txBody>
      </p:sp>
      <p:sp>
        <p:nvSpPr>
          <p:cNvPr id="83" name="Google Shape;83;p14"/>
          <p:cNvSpPr txBox="1"/>
          <p:nvPr/>
        </p:nvSpPr>
        <p:spPr>
          <a:xfrm>
            <a:off x="6343850" y="2937375"/>
            <a:ext cx="3021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RapidEye</a:t>
            </a:r>
            <a:r>
              <a:rPr lang="fr">
                <a:latin typeface="Proxima Nova"/>
                <a:ea typeface="Proxima Nova"/>
                <a:cs typeface="Proxima Nova"/>
                <a:sym typeface="Proxima Nova"/>
              </a:rPr>
              <a:t> (Planet) : 5m</a:t>
            </a:r>
            <a:endParaRPr>
              <a:latin typeface="Proxima Nova"/>
              <a:ea typeface="Proxima Nova"/>
              <a:cs typeface="Proxima Nova"/>
              <a:sym typeface="Proxima Nova"/>
            </a:endParaRPr>
          </a:p>
          <a:p>
            <a:pPr indent="0" lvl="0" marL="0" rtl="0" algn="l">
              <a:spcBef>
                <a:spcPts val="0"/>
              </a:spcBef>
              <a:spcAft>
                <a:spcPts val="0"/>
              </a:spcAft>
              <a:buNone/>
            </a:pPr>
            <a:r>
              <a:rPr lang="fr">
                <a:latin typeface="Proxima Nova"/>
                <a:ea typeface="Proxima Nova"/>
                <a:cs typeface="Proxima Nova"/>
                <a:sym typeface="Proxima Nova"/>
              </a:rPr>
              <a:t>GeoEye 1 (Maxar) : 0.41m - 1.65m</a:t>
            </a:r>
            <a:endParaRPr>
              <a:latin typeface="Proxima Nova"/>
              <a:ea typeface="Proxima Nova"/>
              <a:cs typeface="Proxima Nova"/>
              <a:sym typeface="Proxima Nova"/>
            </a:endParaRPr>
          </a:p>
        </p:txBody>
      </p:sp>
      <p:sp>
        <p:nvSpPr>
          <p:cNvPr id="84" name="Google Shape;84;p14"/>
          <p:cNvSpPr txBox="1"/>
          <p:nvPr/>
        </p:nvSpPr>
        <p:spPr>
          <a:xfrm>
            <a:off x="5640825" y="215322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2001</a:t>
            </a:r>
            <a:endParaRPr b="1">
              <a:solidFill>
                <a:srgbClr val="FF9900"/>
              </a:solidFill>
              <a:latin typeface="Comic Sans MS"/>
              <a:ea typeface="Comic Sans MS"/>
              <a:cs typeface="Comic Sans MS"/>
              <a:sym typeface="Comic Sans MS"/>
            </a:endParaRPr>
          </a:p>
        </p:txBody>
      </p:sp>
      <p:sp>
        <p:nvSpPr>
          <p:cNvPr id="85" name="Google Shape;85;p14"/>
          <p:cNvSpPr txBox="1"/>
          <p:nvPr/>
        </p:nvSpPr>
        <p:spPr>
          <a:xfrm>
            <a:off x="6343850" y="2546825"/>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EROS B</a:t>
            </a:r>
            <a:r>
              <a:rPr lang="fr">
                <a:latin typeface="Proxima Nova"/>
                <a:ea typeface="Proxima Nova"/>
                <a:cs typeface="Proxima Nova"/>
                <a:sym typeface="Proxima Nova"/>
              </a:rPr>
              <a:t> (ImageSat) : 0.7m</a:t>
            </a:r>
            <a:endParaRPr>
              <a:latin typeface="Proxima Nova"/>
              <a:ea typeface="Proxima Nova"/>
              <a:cs typeface="Proxima Nova"/>
              <a:sym typeface="Proxima Nova"/>
            </a:endParaRPr>
          </a:p>
        </p:txBody>
      </p:sp>
      <p:sp>
        <p:nvSpPr>
          <p:cNvPr id="86" name="Google Shape;86;p14"/>
          <p:cNvSpPr txBox="1"/>
          <p:nvPr/>
        </p:nvSpPr>
        <p:spPr>
          <a:xfrm>
            <a:off x="6379000" y="2132100"/>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QuickBird </a:t>
            </a:r>
            <a:r>
              <a:rPr lang="fr">
                <a:latin typeface="Proxima Nova"/>
                <a:ea typeface="Proxima Nova"/>
                <a:cs typeface="Proxima Nova"/>
                <a:sym typeface="Proxima Nova"/>
              </a:rPr>
              <a:t>(DigitalGlobe) : 0.6m - 2m</a:t>
            </a:r>
            <a:endParaRPr>
              <a:latin typeface="Proxima Nova"/>
              <a:ea typeface="Proxima Nova"/>
              <a:cs typeface="Proxima Nova"/>
              <a:sym typeface="Proxima Nova"/>
            </a:endParaRPr>
          </a:p>
        </p:txBody>
      </p:sp>
      <p:sp>
        <p:nvSpPr>
          <p:cNvPr id="87" name="Google Shape;87;p14"/>
          <p:cNvSpPr txBox="1"/>
          <p:nvPr/>
        </p:nvSpPr>
        <p:spPr>
          <a:xfrm>
            <a:off x="5644250" y="1700863"/>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2000</a:t>
            </a:r>
            <a:endParaRPr b="1">
              <a:solidFill>
                <a:srgbClr val="FF9900"/>
              </a:solidFill>
              <a:latin typeface="Comic Sans MS"/>
              <a:ea typeface="Comic Sans MS"/>
              <a:cs typeface="Comic Sans MS"/>
              <a:sym typeface="Comic Sans MS"/>
            </a:endParaRPr>
          </a:p>
        </p:txBody>
      </p:sp>
      <p:sp>
        <p:nvSpPr>
          <p:cNvPr id="88" name="Google Shape;88;p14"/>
          <p:cNvSpPr txBox="1"/>
          <p:nvPr/>
        </p:nvSpPr>
        <p:spPr>
          <a:xfrm>
            <a:off x="6403650" y="1680388"/>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EROS A  (ImageSat) : 1.8m</a:t>
            </a:r>
            <a:endParaRPr>
              <a:latin typeface="Proxima Nova"/>
              <a:ea typeface="Proxima Nova"/>
              <a:cs typeface="Proxima Nova"/>
              <a:sym typeface="Proxima Nova"/>
            </a:endParaRPr>
          </a:p>
        </p:txBody>
      </p:sp>
      <p:sp>
        <p:nvSpPr>
          <p:cNvPr id="89" name="Google Shape;89;p14"/>
          <p:cNvSpPr txBox="1"/>
          <p:nvPr/>
        </p:nvSpPr>
        <p:spPr>
          <a:xfrm>
            <a:off x="5589275" y="124852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1999</a:t>
            </a:r>
            <a:endParaRPr b="1">
              <a:solidFill>
                <a:srgbClr val="FF9900"/>
              </a:solidFill>
              <a:latin typeface="Comic Sans MS"/>
              <a:ea typeface="Comic Sans MS"/>
              <a:cs typeface="Comic Sans MS"/>
              <a:sym typeface="Comic Sans MS"/>
            </a:endParaRPr>
          </a:p>
        </p:txBody>
      </p:sp>
      <p:sp>
        <p:nvSpPr>
          <p:cNvPr id="90" name="Google Shape;90;p14"/>
          <p:cNvSpPr txBox="1"/>
          <p:nvPr/>
        </p:nvSpPr>
        <p:spPr>
          <a:xfrm>
            <a:off x="6479850" y="1227400"/>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Ikonos </a:t>
            </a:r>
            <a:r>
              <a:rPr lang="fr">
                <a:latin typeface="Proxima Nova"/>
                <a:ea typeface="Proxima Nova"/>
                <a:cs typeface="Proxima Nova"/>
                <a:sym typeface="Proxima Nova"/>
              </a:rPr>
              <a:t>(DigitalGlobe) : 1m - 4m</a:t>
            </a:r>
            <a:endParaRPr>
              <a:latin typeface="Proxima Nova"/>
              <a:ea typeface="Proxima Nova"/>
              <a:cs typeface="Proxima Nova"/>
              <a:sym typeface="Proxima Nova"/>
            </a:endParaRPr>
          </a:p>
        </p:txBody>
      </p:sp>
      <p:sp>
        <p:nvSpPr>
          <p:cNvPr id="91" name="Google Shape;91;p14"/>
          <p:cNvSpPr txBox="1"/>
          <p:nvPr/>
        </p:nvSpPr>
        <p:spPr>
          <a:xfrm>
            <a:off x="5604338" y="3898925"/>
            <a:ext cx="812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a:solidFill>
                  <a:srgbClr val="FF9900"/>
                </a:solidFill>
                <a:latin typeface="Comic Sans MS"/>
                <a:ea typeface="Comic Sans MS"/>
                <a:cs typeface="Comic Sans MS"/>
                <a:sym typeface="Comic Sans MS"/>
              </a:rPr>
              <a:t>2012</a:t>
            </a:r>
            <a:endParaRPr b="1">
              <a:solidFill>
                <a:srgbClr val="FF9900"/>
              </a:solidFill>
              <a:latin typeface="Comic Sans MS"/>
              <a:ea typeface="Comic Sans MS"/>
              <a:cs typeface="Comic Sans MS"/>
              <a:sym typeface="Comic Sans MS"/>
            </a:endParaRPr>
          </a:p>
        </p:txBody>
      </p:sp>
      <p:sp>
        <p:nvSpPr>
          <p:cNvPr id="92" name="Google Shape;92;p14"/>
          <p:cNvSpPr txBox="1"/>
          <p:nvPr/>
        </p:nvSpPr>
        <p:spPr>
          <a:xfrm>
            <a:off x="6303950" y="3898925"/>
            <a:ext cx="302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latin typeface="Proxima Nova"/>
                <a:ea typeface="Proxima Nova"/>
                <a:cs typeface="Proxima Nova"/>
                <a:sym typeface="Proxima Nova"/>
              </a:rPr>
              <a:t>Pléiades</a:t>
            </a:r>
            <a:r>
              <a:rPr lang="fr">
                <a:latin typeface="Proxima Nova"/>
                <a:ea typeface="Proxima Nova"/>
                <a:cs typeface="Proxima Nova"/>
                <a:sym typeface="Proxima Nova"/>
              </a:rPr>
              <a:t> (Airbus) : 0.5m - 2m</a:t>
            </a:r>
            <a:endParaRPr>
              <a:latin typeface="Proxima Nova"/>
              <a:ea typeface="Proxima Nova"/>
              <a:cs typeface="Proxima Nova"/>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85" name="Google Shape;285;p32"/>
          <p:cNvSpPr txBox="1"/>
          <p:nvPr>
            <p:ph idx="1" type="body"/>
          </p:nvPr>
        </p:nvSpPr>
        <p:spPr>
          <a:xfrm>
            <a:off x="311700" y="1499725"/>
            <a:ext cx="8520600" cy="306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fr"/>
              <a:t>“Defense and military applications are tricky </a:t>
            </a:r>
            <a:r>
              <a:rPr lang="fr" strike="sngStrike"/>
              <a:t>and not</a:t>
            </a:r>
            <a:r>
              <a:rPr lang="fr"/>
              <a:t> but are commercially accessible to Thales” </a:t>
            </a:r>
            <a:endParaRPr/>
          </a:p>
          <a:p>
            <a:pPr indent="-342900" lvl="0" marL="457200" rtl="0" algn="l">
              <a:spcBef>
                <a:spcPts val="0"/>
              </a:spcBef>
              <a:spcAft>
                <a:spcPts val="0"/>
              </a:spcAft>
              <a:buSzPts val="1800"/>
              <a:buAutoNum type="arabicPeriod"/>
            </a:pPr>
            <a:r>
              <a:rPr lang="fr"/>
              <a:t>“You need to have an outsized proprietary network across multiple industries to stay horizontally relevant. Good thing Thales has that!” </a:t>
            </a:r>
            <a:endParaRPr/>
          </a:p>
          <a:p>
            <a:pPr indent="-342900" lvl="0" marL="457200" rtl="0" algn="l">
              <a:spcBef>
                <a:spcPts val="0"/>
              </a:spcBef>
              <a:spcAft>
                <a:spcPts val="0"/>
              </a:spcAft>
              <a:buSzPts val="1800"/>
              <a:buAutoNum type="arabicPeriod"/>
            </a:pPr>
            <a:r>
              <a:rPr lang="fr"/>
              <a:t>“Know-how on satellite deployment, fleet management and maintenance is not easy to come by…. ” </a:t>
            </a:r>
            <a:endParaRPr/>
          </a:p>
          <a:p>
            <a:pPr indent="0" lvl="0" marL="0" rtl="0" algn="l">
              <a:spcBef>
                <a:spcPts val="1200"/>
              </a:spcBef>
              <a:spcAft>
                <a:spcPts val="1200"/>
              </a:spcAft>
              <a:buNone/>
            </a:pPr>
            <a:r>
              <a:t/>
            </a:r>
            <a:endParaRPr/>
          </a:p>
        </p:txBody>
      </p:sp>
      <p:cxnSp>
        <p:nvCxnSpPr>
          <p:cNvPr id="286" name="Google Shape;286;p32"/>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87" name="Google Shape;287;p32"/>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pic>
        <p:nvPicPr>
          <p:cNvPr id="288" name="Google Shape;288;p32"/>
          <p:cNvPicPr preferRelativeResize="0"/>
          <p:nvPr/>
        </p:nvPicPr>
        <p:blipFill>
          <a:blip r:embed="rId3">
            <a:alphaModFix/>
          </a:blip>
          <a:stretch>
            <a:fillRect/>
          </a:stretch>
        </p:blipFill>
        <p:spPr>
          <a:xfrm>
            <a:off x="7306575" y="3250975"/>
            <a:ext cx="1433674" cy="1433674"/>
          </a:xfrm>
          <a:prstGeom prst="rect">
            <a:avLst/>
          </a:prstGeom>
          <a:noFill/>
          <a:ln>
            <a:noFill/>
          </a:ln>
        </p:spPr>
      </p:pic>
      <p:pic>
        <p:nvPicPr>
          <p:cNvPr id="289" name="Google Shape;289;p32"/>
          <p:cNvPicPr preferRelativeResize="0"/>
          <p:nvPr/>
        </p:nvPicPr>
        <p:blipFill>
          <a:blip r:embed="rId4">
            <a:alphaModFix/>
          </a:blip>
          <a:stretch>
            <a:fillRect/>
          </a:stretch>
        </p:blipFill>
        <p:spPr>
          <a:xfrm>
            <a:off x="5984150" y="3287076"/>
            <a:ext cx="1224150" cy="495400"/>
          </a:xfrm>
          <a:prstGeom prst="rect">
            <a:avLst/>
          </a:prstGeom>
          <a:noFill/>
          <a:ln>
            <a:noFill/>
          </a:ln>
        </p:spPr>
      </p:pic>
      <p:sp>
        <p:nvSpPr>
          <p:cNvPr id="290" name="Google Shape;290;p32"/>
          <p:cNvSpPr/>
          <p:nvPr/>
        </p:nvSpPr>
        <p:spPr>
          <a:xfrm>
            <a:off x="5767275" y="3154375"/>
            <a:ext cx="1596300" cy="760800"/>
          </a:xfrm>
          <a:prstGeom prst="flowChartMagneticTap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296" name="Google Shape;296;p33"/>
          <p:cNvSpPr txBox="1"/>
          <p:nvPr>
            <p:ph idx="1" type="body"/>
          </p:nvPr>
        </p:nvSpPr>
        <p:spPr>
          <a:xfrm>
            <a:off x="311700" y="1499725"/>
            <a:ext cx="8520600" cy="3184800"/>
          </a:xfrm>
          <a:prstGeom prst="rect">
            <a:avLst/>
          </a:prstGeom>
        </p:spPr>
        <p:txBody>
          <a:bodyPr anchorCtr="0" anchor="t" bIns="91425" lIns="91425" spcFirstLastPara="1" rIns="91425" wrap="square" tIns="91425">
            <a:normAutofit fontScale="25000" lnSpcReduction="20000"/>
          </a:bodyPr>
          <a:lstStyle/>
          <a:p>
            <a:pPr indent="-342900" lvl="0" marL="457200" rtl="0" algn="l">
              <a:lnSpc>
                <a:spcPct val="150000"/>
              </a:lnSpc>
              <a:spcBef>
                <a:spcPts val="0"/>
              </a:spcBef>
              <a:spcAft>
                <a:spcPts val="0"/>
              </a:spcAft>
              <a:buSzPct val="100000"/>
              <a:buAutoNum type="arabicPeriod"/>
            </a:pPr>
            <a:r>
              <a:rPr lang="fr" sz="7200"/>
              <a:t>“Defense and military applications are tricky </a:t>
            </a:r>
            <a:r>
              <a:rPr lang="fr" sz="7200" strike="sngStrike"/>
              <a:t>and not</a:t>
            </a:r>
            <a:r>
              <a:rPr lang="fr" sz="7200"/>
              <a:t> but are commercially accessible to Thales” </a:t>
            </a:r>
            <a:endParaRPr sz="7200"/>
          </a:p>
          <a:p>
            <a:pPr indent="-342900" lvl="0" marL="457200" rtl="0" algn="l">
              <a:lnSpc>
                <a:spcPct val="150000"/>
              </a:lnSpc>
              <a:spcBef>
                <a:spcPts val="0"/>
              </a:spcBef>
              <a:spcAft>
                <a:spcPts val="0"/>
              </a:spcAft>
              <a:buSzPct val="100000"/>
              <a:buAutoNum type="arabicPeriod"/>
            </a:pPr>
            <a:r>
              <a:rPr lang="fr" sz="7200"/>
              <a:t>“You need to have an outsized proprietary network across multiple industries to stay horizontally relevant. Good thing Thales has that!” </a:t>
            </a:r>
            <a:endParaRPr sz="7200"/>
          </a:p>
          <a:p>
            <a:pPr indent="-342900" lvl="0" marL="457200" rtl="0" algn="l">
              <a:lnSpc>
                <a:spcPct val="150000"/>
              </a:lnSpc>
              <a:spcBef>
                <a:spcPts val="0"/>
              </a:spcBef>
              <a:spcAft>
                <a:spcPts val="0"/>
              </a:spcAft>
              <a:buSzPct val="100000"/>
              <a:buAutoNum type="arabicPeriod"/>
            </a:pPr>
            <a:r>
              <a:rPr lang="fr" sz="7200"/>
              <a:t>“Know-how on satellite deployment, fleet management and maintenance is not easy to come by…. ”</a:t>
            </a:r>
            <a:endParaRPr sz="7200"/>
          </a:p>
          <a:p>
            <a:pPr indent="-342900" lvl="0" marL="457200" rtl="0" algn="l">
              <a:lnSpc>
                <a:spcPct val="150000"/>
              </a:lnSpc>
              <a:spcBef>
                <a:spcPts val="0"/>
              </a:spcBef>
              <a:spcAft>
                <a:spcPts val="0"/>
              </a:spcAft>
              <a:buSzPct val="100000"/>
              <a:buAutoNum type="arabicPeriod"/>
            </a:pPr>
            <a:r>
              <a:rPr lang="fr" sz="7200"/>
              <a:t>“Surely there’s easier ways of getting high-resolution, cheaper images”</a:t>
            </a:r>
            <a:r>
              <a:rPr lang="fr" sz="7200"/>
              <a:t> </a:t>
            </a:r>
            <a:endParaRPr sz="7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297" name="Google Shape;297;p33"/>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298" name="Google Shape;298;p33"/>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Why Thales? </a:t>
            </a:r>
            <a:endParaRPr/>
          </a:p>
        </p:txBody>
      </p:sp>
      <p:sp>
        <p:nvSpPr>
          <p:cNvPr id="304" name="Google Shape;304;p34"/>
          <p:cNvSpPr txBox="1"/>
          <p:nvPr>
            <p:ph idx="1" type="body"/>
          </p:nvPr>
        </p:nvSpPr>
        <p:spPr>
          <a:xfrm>
            <a:off x="311700" y="1499725"/>
            <a:ext cx="8520600" cy="3184800"/>
          </a:xfrm>
          <a:prstGeom prst="rect">
            <a:avLst/>
          </a:prstGeom>
        </p:spPr>
        <p:txBody>
          <a:bodyPr anchorCtr="0" anchor="t" bIns="91425" lIns="91425" spcFirstLastPara="1" rIns="91425" wrap="square" tIns="91425">
            <a:normAutofit fontScale="25000" lnSpcReduction="20000"/>
          </a:bodyPr>
          <a:lstStyle/>
          <a:p>
            <a:pPr indent="-342900" lvl="0" marL="457200" rtl="0" algn="l">
              <a:lnSpc>
                <a:spcPct val="150000"/>
              </a:lnSpc>
              <a:spcBef>
                <a:spcPts val="0"/>
              </a:spcBef>
              <a:spcAft>
                <a:spcPts val="0"/>
              </a:spcAft>
              <a:buSzPct val="100000"/>
              <a:buAutoNum type="arabicPeriod"/>
            </a:pPr>
            <a:r>
              <a:rPr lang="fr" sz="7200"/>
              <a:t>“Defense and military applications are tricky </a:t>
            </a:r>
            <a:r>
              <a:rPr lang="fr" sz="7200" strike="sngStrike"/>
              <a:t>and not</a:t>
            </a:r>
            <a:r>
              <a:rPr lang="fr" sz="7200"/>
              <a:t> but are commercially accessible to Thales” </a:t>
            </a:r>
            <a:endParaRPr sz="7200"/>
          </a:p>
          <a:p>
            <a:pPr indent="-342900" lvl="0" marL="457200" rtl="0" algn="l">
              <a:lnSpc>
                <a:spcPct val="150000"/>
              </a:lnSpc>
              <a:spcBef>
                <a:spcPts val="0"/>
              </a:spcBef>
              <a:spcAft>
                <a:spcPts val="0"/>
              </a:spcAft>
              <a:buSzPct val="100000"/>
              <a:buAutoNum type="arabicPeriod"/>
            </a:pPr>
            <a:r>
              <a:rPr lang="fr" sz="7200"/>
              <a:t>“You need to have an outsized proprietary network across multiple industries to stay horizontally relevant. Good thing Thales has that!” </a:t>
            </a:r>
            <a:endParaRPr sz="7200"/>
          </a:p>
          <a:p>
            <a:pPr indent="-342900" lvl="0" marL="457200" rtl="0" algn="l">
              <a:lnSpc>
                <a:spcPct val="150000"/>
              </a:lnSpc>
              <a:spcBef>
                <a:spcPts val="0"/>
              </a:spcBef>
              <a:spcAft>
                <a:spcPts val="0"/>
              </a:spcAft>
              <a:buSzPct val="100000"/>
              <a:buAutoNum type="arabicPeriod"/>
            </a:pPr>
            <a:r>
              <a:rPr lang="fr" sz="7200"/>
              <a:t>“Know-how on satellite deployment, fleet management and maintenance is not easy to come by…. ”</a:t>
            </a:r>
            <a:endParaRPr sz="7200"/>
          </a:p>
          <a:p>
            <a:pPr indent="-342900" lvl="0" marL="457200" rtl="0" algn="l">
              <a:lnSpc>
                <a:spcPct val="150000"/>
              </a:lnSpc>
              <a:spcBef>
                <a:spcPts val="0"/>
              </a:spcBef>
              <a:spcAft>
                <a:spcPts val="0"/>
              </a:spcAft>
              <a:buSzPct val="100000"/>
              <a:buAutoNum type="arabicPeriod"/>
            </a:pPr>
            <a:r>
              <a:rPr lang="fr" sz="7200"/>
              <a:t>“Surely there’s easier ways of getting high-resolution, cheaper images” </a:t>
            </a:r>
            <a:r>
              <a:rPr lang="fr" sz="7200"/>
              <a:t>Actually, alternative solutions will eventually reach a resolution limit without cheap solutions. </a:t>
            </a:r>
            <a:endParaRPr sz="7200"/>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305" name="Google Shape;305;p34"/>
          <p:cNvCxnSpPr/>
          <p:nvPr/>
        </p:nvCxnSpPr>
        <p:spPr>
          <a:xfrm>
            <a:off x="378575" y="961000"/>
            <a:ext cx="5547600" cy="0"/>
          </a:xfrm>
          <a:prstGeom prst="straightConnector1">
            <a:avLst/>
          </a:prstGeom>
          <a:noFill/>
          <a:ln cap="flat" cmpd="sng" w="9525">
            <a:solidFill>
              <a:schemeClr val="dk2"/>
            </a:solidFill>
            <a:prstDash val="solid"/>
            <a:round/>
            <a:headEnd len="med" w="med" type="none"/>
            <a:tailEnd len="med" w="med" type="none"/>
          </a:ln>
        </p:spPr>
      </p:cxnSp>
      <p:sp>
        <p:nvSpPr>
          <p:cNvPr id="306" name="Google Shape;306;p34"/>
          <p:cNvSpPr txBox="1"/>
          <p:nvPr/>
        </p:nvSpPr>
        <p:spPr>
          <a:xfrm>
            <a:off x="311700" y="961000"/>
            <a:ext cx="8745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fr" sz="1800">
                <a:solidFill>
                  <a:schemeClr val="accent3"/>
                </a:solidFill>
                <a:latin typeface="Proxima Nova"/>
                <a:ea typeface="Proxima Nova"/>
                <a:cs typeface="Proxima Nova"/>
                <a:sym typeface="Proxima Nova"/>
              </a:rPr>
              <a:t>Everyone wants data, and wants to make money off data. Why bother here? </a:t>
            </a:r>
            <a:endParaRPr>
              <a:latin typeface="Proxima Nova"/>
              <a:ea typeface="Proxima Nova"/>
              <a:cs typeface="Proxima Nova"/>
              <a:sym typeface="Proxima Nov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Roadmap</a:t>
            </a:r>
            <a:endParaRPr/>
          </a:p>
        </p:txBody>
      </p:sp>
      <p:sp>
        <p:nvSpPr>
          <p:cNvPr id="312" name="Google Shape;312;p35"/>
          <p:cNvSpPr txBox="1"/>
          <p:nvPr/>
        </p:nvSpPr>
        <p:spPr>
          <a:xfrm>
            <a:off x="3581950" y="950300"/>
            <a:ext cx="1447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Conceivable Radar technology improvement through NISQ technology</a:t>
            </a:r>
            <a:endParaRPr sz="1600">
              <a:solidFill>
                <a:schemeClr val="accent3"/>
              </a:solidFill>
              <a:latin typeface="Proxima Nova"/>
              <a:ea typeface="Proxima Nova"/>
              <a:cs typeface="Proxima Nova"/>
              <a:sym typeface="Proxima Nova"/>
            </a:endParaRPr>
          </a:p>
        </p:txBody>
      </p:sp>
      <p:sp>
        <p:nvSpPr>
          <p:cNvPr id="313" name="Google Shape;313;p35"/>
          <p:cNvSpPr txBox="1"/>
          <p:nvPr/>
        </p:nvSpPr>
        <p:spPr>
          <a:xfrm>
            <a:off x="3775501" y="3191840"/>
            <a:ext cx="106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2024</a:t>
            </a:r>
            <a:endParaRPr sz="1600">
              <a:solidFill>
                <a:schemeClr val="accent3"/>
              </a:solidFill>
              <a:latin typeface="Proxima Nova"/>
              <a:ea typeface="Proxima Nova"/>
              <a:cs typeface="Proxima Nova"/>
              <a:sym typeface="Proxima Nova"/>
            </a:endParaRPr>
          </a:p>
        </p:txBody>
      </p:sp>
      <p:sp>
        <p:nvSpPr>
          <p:cNvPr id="314" name="Google Shape;314;p35"/>
          <p:cNvSpPr txBox="1"/>
          <p:nvPr/>
        </p:nvSpPr>
        <p:spPr>
          <a:xfrm>
            <a:off x="4824938" y="3475454"/>
            <a:ext cx="1587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Satellite constellation first launches</a:t>
            </a:r>
            <a:endParaRPr sz="1600">
              <a:solidFill>
                <a:schemeClr val="accent3"/>
              </a:solidFill>
              <a:latin typeface="Proxima Nova"/>
              <a:ea typeface="Proxima Nova"/>
              <a:cs typeface="Proxima Nova"/>
              <a:sym typeface="Proxima Nova"/>
            </a:endParaRPr>
          </a:p>
        </p:txBody>
      </p:sp>
      <p:sp>
        <p:nvSpPr>
          <p:cNvPr id="315" name="Google Shape;315;p35"/>
          <p:cNvSpPr txBox="1"/>
          <p:nvPr/>
        </p:nvSpPr>
        <p:spPr>
          <a:xfrm>
            <a:off x="5087954" y="2212864"/>
            <a:ext cx="106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2025</a:t>
            </a:r>
            <a:endParaRPr sz="1600">
              <a:solidFill>
                <a:schemeClr val="accent3"/>
              </a:solidFill>
              <a:latin typeface="Proxima Nova"/>
              <a:ea typeface="Proxima Nova"/>
              <a:cs typeface="Proxima Nova"/>
              <a:sym typeface="Proxima Nova"/>
            </a:endParaRPr>
          </a:p>
        </p:txBody>
      </p:sp>
      <p:sp>
        <p:nvSpPr>
          <p:cNvPr id="316" name="Google Shape;316;p35"/>
          <p:cNvSpPr txBox="1"/>
          <p:nvPr/>
        </p:nvSpPr>
        <p:spPr>
          <a:xfrm>
            <a:off x="6840066" y="3458107"/>
            <a:ext cx="2157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Satellite constellation completion </a:t>
            </a:r>
            <a:endParaRPr sz="1600">
              <a:solidFill>
                <a:schemeClr val="accent3"/>
              </a:solidFill>
              <a:latin typeface="Proxima Nova"/>
              <a:ea typeface="Proxima Nova"/>
              <a:cs typeface="Proxima Nova"/>
              <a:sym typeface="Proxima Nova"/>
            </a:endParaRPr>
          </a:p>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and f</a:t>
            </a:r>
            <a:r>
              <a:rPr lang="fr" sz="1600">
                <a:solidFill>
                  <a:schemeClr val="accent3"/>
                </a:solidFill>
                <a:latin typeface="Proxima Nova"/>
                <a:ea typeface="Proxima Nova"/>
                <a:cs typeface="Proxima Nova"/>
                <a:sym typeface="Proxima Nova"/>
              </a:rPr>
              <a:t>ull-scale development of the solution</a:t>
            </a:r>
            <a:endParaRPr sz="1600">
              <a:solidFill>
                <a:schemeClr val="accent3"/>
              </a:solidFill>
              <a:latin typeface="Proxima Nova"/>
              <a:ea typeface="Proxima Nova"/>
              <a:cs typeface="Proxima Nova"/>
              <a:sym typeface="Proxima Nova"/>
            </a:endParaRPr>
          </a:p>
        </p:txBody>
      </p:sp>
      <p:sp>
        <p:nvSpPr>
          <p:cNvPr id="317" name="Google Shape;317;p35"/>
          <p:cNvSpPr txBox="1"/>
          <p:nvPr/>
        </p:nvSpPr>
        <p:spPr>
          <a:xfrm>
            <a:off x="7388087" y="2212864"/>
            <a:ext cx="106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2027</a:t>
            </a:r>
            <a:endParaRPr sz="1600">
              <a:solidFill>
                <a:schemeClr val="accent3"/>
              </a:solidFill>
              <a:latin typeface="Proxima Nova"/>
              <a:ea typeface="Proxima Nova"/>
              <a:cs typeface="Proxima Nova"/>
              <a:sym typeface="Proxima Nova"/>
            </a:endParaRPr>
          </a:p>
        </p:txBody>
      </p:sp>
      <p:sp>
        <p:nvSpPr>
          <p:cNvPr id="318" name="Google Shape;318;p35"/>
          <p:cNvSpPr txBox="1"/>
          <p:nvPr/>
        </p:nvSpPr>
        <p:spPr>
          <a:xfrm>
            <a:off x="6095606" y="3191840"/>
            <a:ext cx="12189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2026</a:t>
            </a:r>
            <a:endParaRPr sz="1600">
              <a:solidFill>
                <a:schemeClr val="accent3"/>
              </a:solidFill>
              <a:latin typeface="Proxima Nova"/>
              <a:ea typeface="Proxima Nova"/>
              <a:cs typeface="Proxima Nova"/>
              <a:sym typeface="Proxima Nova"/>
            </a:endParaRPr>
          </a:p>
        </p:txBody>
      </p:sp>
      <p:sp>
        <p:nvSpPr>
          <p:cNvPr id="319" name="Google Shape;319;p35"/>
          <p:cNvSpPr/>
          <p:nvPr/>
        </p:nvSpPr>
        <p:spPr>
          <a:xfrm>
            <a:off x="438743" y="2759200"/>
            <a:ext cx="8520600" cy="336600"/>
          </a:xfrm>
          <a:prstGeom prst="rightArrow">
            <a:avLst>
              <a:gd fmla="val 15239" name="adj1"/>
              <a:gd fmla="val 54237"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320" name="Google Shape;320;p35"/>
          <p:cNvSpPr/>
          <p:nvPr/>
        </p:nvSpPr>
        <p:spPr>
          <a:xfrm>
            <a:off x="4268003" y="2735532"/>
            <a:ext cx="60165" cy="39961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1" name="Google Shape;321;p35"/>
          <p:cNvSpPr/>
          <p:nvPr/>
        </p:nvSpPr>
        <p:spPr>
          <a:xfrm>
            <a:off x="2768021" y="2735544"/>
            <a:ext cx="603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2" name="Google Shape;322;p35"/>
          <p:cNvSpPr/>
          <p:nvPr/>
        </p:nvSpPr>
        <p:spPr>
          <a:xfrm>
            <a:off x="7893368" y="2735532"/>
            <a:ext cx="60165" cy="39961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3" name="Google Shape;323;p35"/>
          <p:cNvSpPr/>
          <p:nvPr/>
        </p:nvSpPr>
        <p:spPr>
          <a:xfrm>
            <a:off x="6654765" y="2719794"/>
            <a:ext cx="60165" cy="399619"/>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4" name="Google Shape;324;p35"/>
          <p:cNvSpPr txBox="1"/>
          <p:nvPr/>
        </p:nvSpPr>
        <p:spPr>
          <a:xfrm>
            <a:off x="5824275" y="797900"/>
            <a:ext cx="1761300" cy="1908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R</a:t>
            </a:r>
            <a:r>
              <a:rPr lang="fr" sz="1600">
                <a:solidFill>
                  <a:schemeClr val="accent3"/>
                </a:solidFill>
                <a:latin typeface="Proxima Nova"/>
                <a:ea typeface="Proxima Nova"/>
                <a:cs typeface="Proxima Nova"/>
                <a:sym typeface="Proxima Nova"/>
              </a:rPr>
              <a:t>efinement of the radar sensor accuracy</a:t>
            </a:r>
            <a:r>
              <a:rPr lang="fr" sz="1600">
                <a:solidFill>
                  <a:schemeClr val="accent3"/>
                </a:solidFill>
                <a:latin typeface="Proxima Nova"/>
                <a:ea typeface="Proxima Nova"/>
                <a:cs typeface="Proxima Nova"/>
                <a:sym typeface="Proxima Nova"/>
              </a:rPr>
              <a:t>, leveraging quantum technology progress</a:t>
            </a:r>
            <a:endParaRPr sz="1600">
              <a:solidFill>
                <a:schemeClr val="accent3"/>
              </a:solidFill>
              <a:latin typeface="Proxima Nova"/>
              <a:ea typeface="Proxima Nova"/>
              <a:cs typeface="Proxima Nova"/>
              <a:sym typeface="Proxima Nova"/>
            </a:endParaRPr>
          </a:p>
        </p:txBody>
      </p:sp>
      <p:sp>
        <p:nvSpPr>
          <p:cNvPr id="325" name="Google Shape;325;p35"/>
          <p:cNvSpPr/>
          <p:nvPr/>
        </p:nvSpPr>
        <p:spPr>
          <a:xfrm>
            <a:off x="1296203" y="2735532"/>
            <a:ext cx="603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6" name="Google Shape;326;p35"/>
          <p:cNvSpPr txBox="1"/>
          <p:nvPr/>
        </p:nvSpPr>
        <p:spPr>
          <a:xfrm>
            <a:off x="610150" y="1026500"/>
            <a:ext cx="1447800" cy="1662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Industry specific partnerships for environment fine tuning </a:t>
            </a:r>
            <a:endParaRPr sz="1600">
              <a:solidFill>
                <a:schemeClr val="accent3"/>
              </a:solidFill>
              <a:latin typeface="Proxima Nova"/>
              <a:ea typeface="Proxima Nova"/>
              <a:cs typeface="Proxima Nova"/>
              <a:sym typeface="Proxima Nova"/>
            </a:endParaRPr>
          </a:p>
        </p:txBody>
      </p:sp>
      <p:sp>
        <p:nvSpPr>
          <p:cNvPr id="327" name="Google Shape;327;p35"/>
          <p:cNvSpPr txBox="1"/>
          <p:nvPr/>
        </p:nvSpPr>
        <p:spPr>
          <a:xfrm>
            <a:off x="803701" y="3191840"/>
            <a:ext cx="106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2021</a:t>
            </a:r>
            <a:endParaRPr sz="1600">
              <a:solidFill>
                <a:schemeClr val="accent3"/>
              </a:solidFill>
              <a:latin typeface="Proxima Nova"/>
              <a:ea typeface="Proxima Nova"/>
              <a:cs typeface="Proxima Nova"/>
              <a:sym typeface="Proxima Nova"/>
            </a:endParaRPr>
          </a:p>
        </p:txBody>
      </p:sp>
      <p:sp>
        <p:nvSpPr>
          <p:cNvPr id="328" name="Google Shape;328;p35"/>
          <p:cNvSpPr/>
          <p:nvPr/>
        </p:nvSpPr>
        <p:spPr>
          <a:xfrm>
            <a:off x="5587421" y="2735544"/>
            <a:ext cx="60300" cy="39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solidFill>
                <a:schemeClr val="accent3"/>
              </a:solidFill>
              <a:latin typeface="Proxima Nova"/>
              <a:ea typeface="Proxima Nova"/>
              <a:cs typeface="Proxima Nova"/>
              <a:sym typeface="Proxima Nova"/>
            </a:endParaRPr>
          </a:p>
        </p:txBody>
      </p:sp>
      <p:sp>
        <p:nvSpPr>
          <p:cNvPr id="329" name="Google Shape;329;p35"/>
          <p:cNvSpPr txBox="1"/>
          <p:nvPr/>
        </p:nvSpPr>
        <p:spPr>
          <a:xfrm>
            <a:off x="2005538" y="3323054"/>
            <a:ext cx="1587000" cy="1416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Partnerships with QPU providers to explore NISQ applications </a:t>
            </a:r>
            <a:endParaRPr sz="1600">
              <a:solidFill>
                <a:schemeClr val="accent3"/>
              </a:solidFill>
              <a:latin typeface="Proxima Nova"/>
              <a:ea typeface="Proxima Nova"/>
              <a:cs typeface="Proxima Nova"/>
              <a:sym typeface="Proxima Nova"/>
            </a:endParaRPr>
          </a:p>
        </p:txBody>
      </p:sp>
      <p:sp>
        <p:nvSpPr>
          <p:cNvPr id="330" name="Google Shape;330;p35"/>
          <p:cNvSpPr txBox="1"/>
          <p:nvPr/>
        </p:nvSpPr>
        <p:spPr>
          <a:xfrm>
            <a:off x="2251501" y="2201240"/>
            <a:ext cx="10608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1600">
                <a:solidFill>
                  <a:schemeClr val="accent3"/>
                </a:solidFill>
                <a:latin typeface="Proxima Nova"/>
                <a:ea typeface="Proxima Nova"/>
                <a:cs typeface="Proxima Nova"/>
                <a:sym typeface="Proxima Nova"/>
              </a:rPr>
              <a:t>2022</a:t>
            </a:r>
            <a:endParaRPr sz="1600">
              <a:solidFill>
                <a:schemeClr val="accent3"/>
              </a:solidFill>
              <a:latin typeface="Proxima Nova"/>
              <a:ea typeface="Proxima Nova"/>
              <a:cs typeface="Proxima Nova"/>
              <a:sym typeface="Proxima Nova"/>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Financial Needs</a:t>
            </a:r>
            <a:endParaRPr/>
          </a:p>
        </p:txBody>
      </p:sp>
      <p:sp>
        <p:nvSpPr>
          <p:cNvPr id="336" name="Google Shape;336;p36"/>
          <p:cNvSpPr txBox="1"/>
          <p:nvPr/>
        </p:nvSpPr>
        <p:spPr>
          <a:xfrm>
            <a:off x="3315300" y="445025"/>
            <a:ext cx="36996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latin typeface="Comic Sans MS"/>
                <a:ea typeface="Comic Sans MS"/>
                <a:cs typeface="Comic Sans MS"/>
                <a:sym typeface="Comic Sans MS"/>
              </a:rPr>
              <a:t>20 M€</a:t>
            </a:r>
            <a:endParaRPr sz="3000">
              <a:latin typeface="Comic Sans MS"/>
              <a:ea typeface="Comic Sans MS"/>
              <a:cs typeface="Comic Sans MS"/>
              <a:sym typeface="Comic Sans MS"/>
            </a:endParaRPr>
          </a:p>
        </p:txBody>
      </p:sp>
      <p:pic>
        <p:nvPicPr>
          <p:cNvPr id="337" name="Google Shape;337;p36"/>
          <p:cNvPicPr preferRelativeResize="0"/>
          <p:nvPr/>
        </p:nvPicPr>
        <p:blipFill>
          <a:blip r:embed="rId3">
            <a:alphaModFix/>
          </a:blip>
          <a:stretch>
            <a:fillRect/>
          </a:stretch>
        </p:blipFill>
        <p:spPr>
          <a:xfrm>
            <a:off x="4842875" y="2112275"/>
            <a:ext cx="4110076" cy="2466045"/>
          </a:xfrm>
          <a:prstGeom prst="rect">
            <a:avLst/>
          </a:prstGeom>
          <a:noFill/>
          <a:ln>
            <a:noFill/>
          </a:ln>
        </p:spPr>
      </p:pic>
      <p:sp>
        <p:nvSpPr>
          <p:cNvPr id="338" name="Google Shape;338;p36"/>
          <p:cNvSpPr txBox="1"/>
          <p:nvPr/>
        </p:nvSpPr>
        <p:spPr>
          <a:xfrm>
            <a:off x="503050" y="1531475"/>
            <a:ext cx="411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u="sng">
                <a:latin typeface="Proxima Nova"/>
                <a:ea typeface="Proxima Nova"/>
                <a:cs typeface="Proxima Nova"/>
                <a:sym typeface="Proxima Nova"/>
              </a:rPr>
              <a:t>Use of Proceeds</a:t>
            </a:r>
            <a:endParaRPr u="sng">
              <a:latin typeface="Proxima Nova"/>
              <a:ea typeface="Proxima Nova"/>
              <a:cs typeface="Proxima Nova"/>
              <a:sym typeface="Proxima Nova"/>
            </a:endParaRPr>
          </a:p>
        </p:txBody>
      </p:sp>
      <p:sp>
        <p:nvSpPr>
          <p:cNvPr id="339" name="Google Shape;339;p36"/>
          <p:cNvSpPr txBox="1"/>
          <p:nvPr/>
        </p:nvSpPr>
        <p:spPr>
          <a:xfrm>
            <a:off x="4729125" y="1531475"/>
            <a:ext cx="4110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u="sng">
                <a:latin typeface="Proxima Nova"/>
                <a:ea typeface="Proxima Nova"/>
                <a:cs typeface="Proxima Nova"/>
                <a:sym typeface="Proxima Nova"/>
              </a:rPr>
              <a:t>Free Cash-Flow vision (in M€)</a:t>
            </a:r>
            <a:endParaRPr u="sng">
              <a:latin typeface="Proxima Nova"/>
              <a:ea typeface="Proxima Nova"/>
              <a:cs typeface="Proxima Nova"/>
              <a:sym typeface="Proxima Nova"/>
            </a:endParaRPr>
          </a:p>
        </p:txBody>
      </p:sp>
      <p:pic>
        <p:nvPicPr>
          <p:cNvPr id="340" name="Google Shape;340;p36"/>
          <p:cNvPicPr preferRelativeResize="0"/>
          <p:nvPr/>
        </p:nvPicPr>
        <p:blipFill>
          <a:blip r:embed="rId4">
            <a:alphaModFix/>
          </a:blip>
          <a:stretch>
            <a:fillRect/>
          </a:stretch>
        </p:blipFill>
        <p:spPr>
          <a:xfrm>
            <a:off x="152400" y="1855475"/>
            <a:ext cx="4538075" cy="27228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37"/>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fr"/>
              <a:t>Appendices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Solution - Quantum Computing</a:t>
            </a:r>
            <a:endParaRPr/>
          </a:p>
        </p:txBody>
      </p:sp>
      <p:sp>
        <p:nvSpPr>
          <p:cNvPr id="351" name="Google Shape;351;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The space of </a:t>
            </a:r>
            <a:r>
              <a:rPr lang="fr"/>
              <a:t>radar design </a:t>
            </a:r>
            <a:r>
              <a:rPr lang="fr"/>
              <a:t>configurations is huge</a:t>
            </a:r>
            <a:endParaRPr/>
          </a:p>
          <a:p>
            <a:pPr indent="-342900" lvl="0" marL="457200" rtl="0" algn="l">
              <a:spcBef>
                <a:spcPts val="0"/>
              </a:spcBef>
              <a:spcAft>
                <a:spcPts val="0"/>
              </a:spcAft>
              <a:buSzPts val="1800"/>
              <a:buChar char="●"/>
            </a:pPr>
            <a:r>
              <a:rPr lang="fr"/>
              <a:t>From the work of Les Atomes de Savoie, Quantum Approximate Optimization Algorithm (QAOA) seems promising to solve this task for large N</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fr"/>
              <a:t>This could increase the accuracy of radio detection by a factor of 10 allowing to discriminate and detect more precisely objects</a:t>
            </a:r>
            <a:endParaRPr/>
          </a:p>
        </p:txBody>
      </p:sp>
      <p:pic>
        <p:nvPicPr>
          <p:cNvPr id="352" name="Google Shape;352;p38"/>
          <p:cNvPicPr preferRelativeResize="0"/>
          <p:nvPr/>
        </p:nvPicPr>
        <p:blipFill>
          <a:blip r:embed="rId3">
            <a:alphaModFix/>
          </a:blip>
          <a:stretch>
            <a:fillRect/>
          </a:stretch>
        </p:blipFill>
        <p:spPr>
          <a:xfrm>
            <a:off x="2374786" y="2230648"/>
            <a:ext cx="4394425" cy="979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Problem - Waveform Optimization</a:t>
            </a:r>
            <a:endParaRPr/>
          </a:p>
        </p:txBody>
      </p:sp>
      <p:sp>
        <p:nvSpPr>
          <p:cNvPr id="358" name="Google Shape;35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fr"/>
              <a:t>Radar is a detection system that uses radio waves to determine the distance, velocity or angles of objects</a:t>
            </a:r>
            <a:endParaRPr/>
          </a:p>
          <a:p>
            <a:pPr indent="-342900" lvl="0" marL="457200" rtl="0" algn="l">
              <a:spcBef>
                <a:spcPts val="0"/>
              </a:spcBef>
              <a:spcAft>
                <a:spcPts val="0"/>
              </a:spcAft>
              <a:buSzPts val="1800"/>
              <a:buChar char="●"/>
            </a:pPr>
            <a:r>
              <a:rPr lang="fr"/>
              <a:t>These properties are determined through echo delay</a:t>
            </a:r>
            <a:endParaRPr/>
          </a:p>
          <a:p>
            <a:pPr indent="-342900" lvl="0" marL="457200" rtl="0" algn="l">
              <a:spcBef>
                <a:spcPts val="0"/>
              </a:spcBef>
              <a:spcAft>
                <a:spcPts val="0"/>
              </a:spcAft>
              <a:buSzPts val="1800"/>
              <a:buChar char="●"/>
            </a:pPr>
            <a:r>
              <a:rPr lang="fr"/>
              <a:t>To increase the precision of the measurement, the phase of the signal is modulated. What is the optimal waveform?</a:t>
            </a:r>
            <a:endParaRPr/>
          </a:p>
        </p:txBody>
      </p:sp>
      <p:pic>
        <p:nvPicPr>
          <p:cNvPr id="359" name="Google Shape;359;p39"/>
          <p:cNvPicPr preferRelativeResize="0"/>
          <p:nvPr/>
        </p:nvPicPr>
        <p:blipFill>
          <a:blip r:embed="rId3">
            <a:alphaModFix/>
          </a:blip>
          <a:stretch>
            <a:fillRect/>
          </a:stretch>
        </p:blipFill>
        <p:spPr>
          <a:xfrm>
            <a:off x="199550" y="3486538"/>
            <a:ext cx="4122725" cy="1255225"/>
          </a:xfrm>
          <a:prstGeom prst="rect">
            <a:avLst/>
          </a:prstGeom>
          <a:noFill/>
          <a:ln>
            <a:noFill/>
          </a:ln>
        </p:spPr>
      </p:pic>
      <p:pic>
        <p:nvPicPr>
          <p:cNvPr id="360" name="Google Shape;360;p39"/>
          <p:cNvPicPr preferRelativeResize="0"/>
          <p:nvPr/>
        </p:nvPicPr>
        <p:blipFill>
          <a:blip r:embed="rId4">
            <a:alphaModFix/>
          </a:blip>
          <a:stretch>
            <a:fillRect/>
          </a:stretch>
        </p:blipFill>
        <p:spPr>
          <a:xfrm>
            <a:off x="4278100" y="3486550"/>
            <a:ext cx="4789257" cy="12552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Business Plan</a:t>
            </a:r>
            <a:endParaRPr/>
          </a:p>
        </p:txBody>
      </p:sp>
      <p:sp>
        <p:nvSpPr>
          <p:cNvPr id="366" name="Google Shape;366;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Sales pipeline</a:t>
            </a:r>
            <a:endParaRPr/>
          </a:p>
        </p:txBody>
      </p:sp>
      <p:sp>
        <p:nvSpPr>
          <p:cNvPr id="372" name="Google Shape;37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Solution </a:t>
            </a:r>
            <a:r>
              <a:rPr lang="fr"/>
              <a:t>- Leveraging Quantum Approach to improve Earth Data and deliver high value in one platform</a:t>
            </a:r>
            <a:endParaRPr/>
          </a:p>
          <a:p>
            <a:pPr indent="0" lvl="0" marL="0" rtl="0" algn="l">
              <a:spcBef>
                <a:spcPts val="0"/>
              </a:spcBef>
              <a:spcAft>
                <a:spcPts val="0"/>
              </a:spcAft>
              <a:buNone/>
            </a:pPr>
            <a:r>
              <a:t/>
            </a:r>
            <a:endParaRPr/>
          </a:p>
        </p:txBody>
      </p:sp>
      <p:pic>
        <p:nvPicPr>
          <p:cNvPr id="98" name="Google Shape;98;p15"/>
          <p:cNvPicPr preferRelativeResize="0"/>
          <p:nvPr/>
        </p:nvPicPr>
        <p:blipFill>
          <a:blip r:embed="rId3">
            <a:alphaModFix/>
          </a:blip>
          <a:stretch>
            <a:fillRect/>
          </a:stretch>
        </p:blipFill>
        <p:spPr>
          <a:xfrm>
            <a:off x="1428600" y="1130425"/>
            <a:ext cx="6061350" cy="3409500"/>
          </a:xfrm>
          <a:prstGeom prst="rect">
            <a:avLst/>
          </a:prstGeom>
          <a:noFill/>
          <a:ln>
            <a:noFill/>
          </a:ln>
        </p:spPr>
      </p:pic>
      <p:pic>
        <p:nvPicPr>
          <p:cNvPr id="99" name="Google Shape;99;p15"/>
          <p:cNvPicPr preferRelativeResize="0"/>
          <p:nvPr/>
        </p:nvPicPr>
        <p:blipFill>
          <a:blip r:embed="rId4">
            <a:alphaModFix/>
          </a:blip>
          <a:stretch>
            <a:fillRect/>
          </a:stretch>
        </p:blipFill>
        <p:spPr>
          <a:xfrm>
            <a:off x="496850" y="1816425"/>
            <a:ext cx="1396324" cy="1510651"/>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Technology stack</a:t>
            </a:r>
            <a:endParaRPr/>
          </a:p>
        </p:txBody>
      </p:sp>
      <p:sp>
        <p:nvSpPr>
          <p:cNvPr id="378" name="Google Shape;378;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Integration/setup</a:t>
            </a:r>
            <a:endParaRPr/>
          </a:p>
        </p:txBody>
      </p:sp>
      <p:sp>
        <p:nvSpPr>
          <p:cNvPr id="384" name="Google Shape;384;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pic>
        <p:nvPicPr>
          <p:cNvPr id="104" name="Google Shape;104;p16"/>
          <p:cNvPicPr preferRelativeResize="0"/>
          <p:nvPr/>
        </p:nvPicPr>
        <p:blipFill>
          <a:blip r:embed="rId3">
            <a:alphaModFix/>
          </a:blip>
          <a:stretch>
            <a:fillRect/>
          </a:stretch>
        </p:blipFill>
        <p:spPr>
          <a:xfrm>
            <a:off x="147484" y="0"/>
            <a:ext cx="8849032" cy="5143500"/>
          </a:xfrm>
          <a:prstGeom prst="rect">
            <a:avLst/>
          </a:prstGeom>
          <a:noFill/>
          <a:ln>
            <a:noFill/>
          </a:ln>
        </p:spPr>
      </p:pic>
      <p:sp>
        <p:nvSpPr>
          <p:cNvPr id="105" name="Google Shape;105;p16"/>
          <p:cNvSpPr txBox="1"/>
          <p:nvPr/>
        </p:nvSpPr>
        <p:spPr>
          <a:xfrm>
            <a:off x="1681300" y="1170675"/>
            <a:ext cx="6264300" cy="1985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fr" sz="3900">
                <a:solidFill>
                  <a:schemeClr val="lt1"/>
                </a:solidFill>
                <a:latin typeface="Proxima Nova"/>
                <a:ea typeface="Proxima Nova"/>
                <a:cs typeface="Proxima Nova"/>
                <a:sym typeface="Proxima Nova"/>
              </a:rPr>
              <a:t>Technology has unveiled a multi-billion market opportunity</a:t>
            </a:r>
            <a:endParaRPr b="1" sz="3900">
              <a:solidFill>
                <a:schemeClr val="lt1"/>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17"/>
          <p:cNvSpPr txBox="1"/>
          <p:nvPr>
            <p:ph type="title"/>
          </p:nvPr>
        </p:nvSpPr>
        <p:spPr>
          <a:xfrm>
            <a:off x="237600" y="2078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Market - Global Picture</a:t>
            </a:r>
            <a:endParaRPr/>
          </a:p>
        </p:txBody>
      </p:sp>
      <p:pic>
        <p:nvPicPr>
          <p:cNvPr id="111" name="Google Shape;111;p17"/>
          <p:cNvPicPr preferRelativeResize="0"/>
          <p:nvPr/>
        </p:nvPicPr>
        <p:blipFill>
          <a:blip r:embed="rId3">
            <a:alphaModFix/>
          </a:blip>
          <a:stretch>
            <a:fillRect/>
          </a:stretch>
        </p:blipFill>
        <p:spPr>
          <a:xfrm>
            <a:off x="347700" y="682300"/>
            <a:ext cx="8796299" cy="405812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212700" y="95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100">
                <a:solidFill>
                  <a:srgbClr val="202124"/>
                </a:solidFill>
                <a:highlight>
                  <a:srgbClr val="F8F9FA"/>
                </a:highlight>
                <a:latin typeface="Arial"/>
                <a:ea typeface="Arial"/>
                <a:cs typeface="Arial"/>
                <a:sym typeface="Arial"/>
              </a:rPr>
              <a:t>The target is the Earth Observation downstream Market</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a:p>
        </p:txBody>
      </p:sp>
      <p:pic>
        <p:nvPicPr>
          <p:cNvPr id="117" name="Google Shape;117;p18"/>
          <p:cNvPicPr preferRelativeResize="0"/>
          <p:nvPr/>
        </p:nvPicPr>
        <p:blipFill>
          <a:blip r:embed="rId3">
            <a:alphaModFix/>
          </a:blip>
          <a:stretch>
            <a:fillRect/>
          </a:stretch>
        </p:blipFill>
        <p:spPr>
          <a:xfrm>
            <a:off x="345200" y="759838"/>
            <a:ext cx="3562350" cy="3857625"/>
          </a:xfrm>
          <a:prstGeom prst="rect">
            <a:avLst/>
          </a:prstGeom>
          <a:noFill/>
          <a:ln>
            <a:noFill/>
          </a:ln>
        </p:spPr>
      </p:pic>
      <p:sp>
        <p:nvSpPr>
          <p:cNvPr id="118" name="Google Shape;118;p18"/>
          <p:cNvSpPr/>
          <p:nvPr/>
        </p:nvSpPr>
        <p:spPr>
          <a:xfrm>
            <a:off x="359375" y="4250875"/>
            <a:ext cx="3534000" cy="366600"/>
          </a:xfrm>
          <a:prstGeom prst="rect">
            <a:avLst/>
          </a:prstGeom>
          <a:noFill/>
          <a:ln cap="flat" cmpd="sng" w="28575">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8"/>
          <p:cNvSpPr txBox="1"/>
          <p:nvPr/>
        </p:nvSpPr>
        <p:spPr>
          <a:xfrm>
            <a:off x="4321525" y="759838"/>
            <a:ext cx="4245300" cy="40239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fr" sz="1800">
                <a:solidFill>
                  <a:srgbClr val="202124"/>
                </a:solidFill>
                <a:highlight>
                  <a:srgbClr val="F8F9FA"/>
                </a:highlight>
              </a:rPr>
              <a:t>The raw data cannot be exploited directly because it is generally the information contained in the images that is of value. Earth observation data alone does not add value, but creates it through the applications that derive from it. The role of intermediate users, as the interface between the technical characteristics of the satellite and the specific needs of end users, is crucial in the Earth observation value chain.</a:t>
            </a:r>
            <a:endParaRPr sz="1800">
              <a:solidFill>
                <a:srgbClr val="202124"/>
              </a:solidFill>
              <a:highlight>
                <a:srgbClr val="F8F9FA"/>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19"/>
          <p:cNvSpPr txBox="1"/>
          <p:nvPr>
            <p:ph type="title"/>
          </p:nvPr>
        </p:nvSpPr>
        <p:spPr>
          <a:xfrm>
            <a:off x="261875" y="1640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sz="2100">
                <a:solidFill>
                  <a:srgbClr val="202124"/>
                </a:solidFill>
                <a:highlight>
                  <a:srgbClr val="F8F9FA"/>
                </a:highlight>
                <a:latin typeface="Arial"/>
                <a:ea typeface="Arial"/>
                <a:cs typeface="Arial"/>
                <a:sym typeface="Arial"/>
              </a:rPr>
              <a:t>A “downstream” market of more than € 3Bn in 2019 with a CAGR of 7% expected between 2018 and 2022, driven by the multiplication of use cases</a:t>
            </a:r>
            <a:endParaRPr/>
          </a:p>
        </p:txBody>
      </p:sp>
      <p:pic>
        <p:nvPicPr>
          <p:cNvPr id="125" name="Google Shape;125;p19"/>
          <p:cNvPicPr preferRelativeResize="0"/>
          <p:nvPr/>
        </p:nvPicPr>
        <p:blipFill>
          <a:blip r:embed="rId3">
            <a:alphaModFix/>
          </a:blip>
          <a:stretch>
            <a:fillRect/>
          </a:stretch>
        </p:blipFill>
        <p:spPr>
          <a:xfrm>
            <a:off x="474675" y="1412250"/>
            <a:ext cx="3520100" cy="2319000"/>
          </a:xfrm>
          <a:prstGeom prst="rect">
            <a:avLst/>
          </a:prstGeom>
          <a:noFill/>
          <a:ln>
            <a:noFill/>
          </a:ln>
        </p:spPr>
      </p:pic>
      <p:pic>
        <p:nvPicPr>
          <p:cNvPr id="126" name="Google Shape;126;p19"/>
          <p:cNvPicPr preferRelativeResize="0"/>
          <p:nvPr/>
        </p:nvPicPr>
        <p:blipFill>
          <a:blip r:embed="rId4">
            <a:alphaModFix/>
          </a:blip>
          <a:stretch>
            <a:fillRect/>
          </a:stretch>
        </p:blipFill>
        <p:spPr>
          <a:xfrm>
            <a:off x="4500601" y="1341839"/>
            <a:ext cx="4212525" cy="2250225"/>
          </a:xfrm>
          <a:prstGeom prst="rect">
            <a:avLst/>
          </a:prstGeom>
          <a:noFill/>
          <a:ln>
            <a:noFill/>
          </a:ln>
        </p:spPr>
      </p:pic>
      <p:sp>
        <p:nvSpPr>
          <p:cNvPr id="127" name="Google Shape;127;p19"/>
          <p:cNvSpPr txBox="1"/>
          <p:nvPr/>
        </p:nvSpPr>
        <p:spPr>
          <a:xfrm>
            <a:off x="4981613" y="1022338"/>
            <a:ext cx="325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u="sng">
                <a:latin typeface="Proxima Nova"/>
                <a:ea typeface="Proxima Nova"/>
                <a:cs typeface="Proxima Nova"/>
                <a:sym typeface="Proxima Nova"/>
              </a:rPr>
              <a:t>Worldwide market shares</a:t>
            </a:r>
            <a:endParaRPr u="sng">
              <a:latin typeface="Proxima Nova"/>
              <a:ea typeface="Proxima Nova"/>
              <a:cs typeface="Proxima Nova"/>
              <a:sym typeface="Proxima Nova"/>
            </a:endParaRPr>
          </a:p>
        </p:txBody>
      </p:sp>
      <p:sp>
        <p:nvSpPr>
          <p:cNvPr id="128" name="Google Shape;128;p19"/>
          <p:cNvSpPr txBox="1"/>
          <p:nvPr/>
        </p:nvSpPr>
        <p:spPr>
          <a:xfrm>
            <a:off x="474663" y="1022338"/>
            <a:ext cx="3250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u="sng">
                <a:latin typeface="Proxima Nova"/>
                <a:ea typeface="Proxima Nova"/>
                <a:cs typeface="Proxima Nova"/>
                <a:sym typeface="Proxima Nova"/>
              </a:rPr>
              <a:t>Downstream Market</a:t>
            </a:r>
            <a:endParaRPr u="sng">
              <a:latin typeface="Proxima Nova"/>
              <a:ea typeface="Proxima Nova"/>
              <a:cs typeface="Proxima Nova"/>
              <a:sym typeface="Proxima Nova"/>
            </a:endParaRPr>
          </a:p>
        </p:txBody>
      </p:sp>
      <p:sp>
        <p:nvSpPr>
          <p:cNvPr id="129" name="Google Shape;129;p19"/>
          <p:cNvSpPr txBox="1"/>
          <p:nvPr/>
        </p:nvSpPr>
        <p:spPr>
          <a:xfrm>
            <a:off x="309775" y="4024600"/>
            <a:ext cx="3849900" cy="6771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fr">
                <a:solidFill>
                  <a:srgbClr val="202124"/>
                </a:solidFill>
                <a:highlight>
                  <a:srgbClr val="F8F9FA"/>
                </a:highlight>
              </a:rPr>
              <a:t>By 2022, the market should reach 4.0 billion euros, driven by Data Analytics (+ 60%).</a:t>
            </a:r>
            <a:endParaRPr sz="1900"/>
          </a:p>
        </p:txBody>
      </p:sp>
      <p:sp>
        <p:nvSpPr>
          <p:cNvPr id="130" name="Google Shape;130;p19"/>
          <p:cNvSpPr txBox="1"/>
          <p:nvPr/>
        </p:nvSpPr>
        <p:spPr>
          <a:xfrm>
            <a:off x="4572000" y="3886000"/>
            <a:ext cx="4453800" cy="954300"/>
          </a:xfrm>
          <a:prstGeom prst="rect">
            <a:avLst/>
          </a:prstGeom>
          <a:noFill/>
          <a:ln>
            <a:noFill/>
          </a:ln>
        </p:spPr>
        <p:txBody>
          <a:bodyPr anchorCtr="0" anchor="t" bIns="91425" lIns="91425" spcFirstLastPara="1" rIns="91425" wrap="square" tIns="91425">
            <a:spAutoFit/>
          </a:bodyPr>
          <a:lstStyle/>
          <a:p>
            <a:pPr indent="0" lvl="0" marL="0" marR="38100" rtl="0" algn="l">
              <a:lnSpc>
                <a:spcPct val="128571"/>
              </a:lnSpc>
              <a:spcBef>
                <a:spcPts val="0"/>
              </a:spcBef>
              <a:spcAft>
                <a:spcPts val="0"/>
              </a:spcAft>
              <a:buNone/>
            </a:pPr>
            <a:r>
              <a:rPr lang="fr">
                <a:solidFill>
                  <a:srgbClr val="202124"/>
                </a:solidFill>
                <a:highlight>
                  <a:srgbClr val="F8F9FA"/>
                </a:highlight>
              </a:rPr>
              <a:t>Big Data companies and VAR companies  are expected to gain more market shares in the future (39% in 2022)</a:t>
            </a:r>
            <a:endParaRPr sz="1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182925"/>
            <a:ext cx="8520600" cy="816300"/>
          </a:xfrm>
          <a:prstGeom prst="rect">
            <a:avLst/>
          </a:prstGeom>
        </p:spPr>
        <p:txBody>
          <a:bodyPr anchorCtr="0" anchor="t" bIns="91425" lIns="91425" spcFirstLastPara="1" rIns="91425" wrap="square" tIns="91425">
            <a:normAutofit fontScale="90000"/>
          </a:bodyPr>
          <a:lstStyle/>
          <a:p>
            <a:pPr indent="0" lvl="0" marL="0" marR="38100" rtl="0" algn="l">
              <a:lnSpc>
                <a:spcPct val="128571"/>
              </a:lnSpc>
              <a:spcBef>
                <a:spcPts val="0"/>
              </a:spcBef>
              <a:spcAft>
                <a:spcPts val="0"/>
              </a:spcAft>
              <a:buNone/>
            </a:pPr>
            <a:r>
              <a:rPr lang="fr" sz="2100">
                <a:solidFill>
                  <a:srgbClr val="202124"/>
                </a:solidFill>
                <a:highlight>
                  <a:srgbClr val="F8F9FA"/>
                </a:highlight>
                <a:latin typeface="Arial"/>
                <a:ea typeface="Arial"/>
                <a:cs typeface="Arial"/>
                <a:sym typeface="Arial"/>
              </a:rPr>
              <a:t>The global market is primarily driven by government applications, but resource verticals are increasingly demanding Earth Observation services</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a:p>
        </p:txBody>
      </p:sp>
      <p:pic>
        <p:nvPicPr>
          <p:cNvPr id="136" name="Google Shape;136;p20"/>
          <p:cNvPicPr preferRelativeResize="0"/>
          <p:nvPr/>
        </p:nvPicPr>
        <p:blipFill>
          <a:blip r:embed="rId3">
            <a:alphaModFix/>
          </a:blip>
          <a:stretch>
            <a:fillRect/>
          </a:stretch>
        </p:blipFill>
        <p:spPr>
          <a:xfrm>
            <a:off x="413998" y="1167463"/>
            <a:ext cx="1064475" cy="3565725"/>
          </a:xfrm>
          <a:prstGeom prst="rect">
            <a:avLst/>
          </a:prstGeom>
          <a:noFill/>
          <a:ln>
            <a:noFill/>
          </a:ln>
        </p:spPr>
      </p:pic>
      <p:pic>
        <p:nvPicPr>
          <p:cNvPr id="137" name="Google Shape;137;p20"/>
          <p:cNvPicPr preferRelativeResize="0"/>
          <p:nvPr/>
        </p:nvPicPr>
        <p:blipFill>
          <a:blip r:embed="rId4">
            <a:alphaModFix/>
          </a:blip>
          <a:stretch>
            <a:fillRect/>
          </a:stretch>
        </p:blipFill>
        <p:spPr>
          <a:xfrm>
            <a:off x="7097049" y="1110563"/>
            <a:ext cx="1622500" cy="3679550"/>
          </a:xfrm>
          <a:prstGeom prst="rect">
            <a:avLst/>
          </a:prstGeom>
          <a:noFill/>
          <a:ln>
            <a:noFill/>
          </a:ln>
        </p:spPr>
      </p:pic>
      <p:sp>
        <p:nvSpPr>
          <p:cNvPr id="138" name="Google Shape;138;p20"/>
          <p:cNvSpPr txBox="1"/>
          <p:nvPr/>
        </p:nvSpPr>
        <p:spPr>
          <a:xfrm>
            <a:off x="1708251" y="1413100"/>
            <a:ext cx="5292600" cy="350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rgbClr val="202124"/>
                </a:solidFill>
                <a:highlight>
                  <a:srgbClr val="F8F9FA"/>
                </a:highlight>
              </a:rPr>
              <a:t>Military and strategic surveillance, tactical organization of theaters of operations, surveillance of assets on the ground.</a:t>
            </a:r>
            <a:endParaRPr sz="1000">
              <a:solidFill>
                <a:srgbClr val="202124"/>
              </a:solidFill>
              <a:highlight>
                <a:srgbClr val="F8F9FA"/>
              </a:highlight>
            </a:endParaRPr>
          </a:p>
          <a:p>
            <a:pPr indent="0" lvl="0" marL="0" rtl="0" algn="l">
              <a:spcBef>
                <a:spcPts val="0"/>
              </a:spcBef>
              <a:spcAft>
                <a:spcPts val="0"/>
              </a:spcAft>
              <a:buNone/>
            </a:pPr>
            <a:r>
              <a:t/>
            </a:r>
            <a:endParaRPr sz="1000">
              <a:solidFill>
                <a:srgbClr val="202124"/>
              </a:solidFill>
              <a:highlight>
                <a:srgbClr val="F8F9FA"/>
              </a:highlight>
            </a:endParaRPr>
          </a:p>
          <a:p>
            <a:pPr indent="0" lvl="0" marL="0" rtl="0" algn="l">
              <a:spcBef>
                <a:spcPts val="0"/>
              </a:spcBef>
              <a:spcAft>
                <a:spcPts val="0"/>
              </a:spcAft>
              <a:buNone/>
            </a:pPr>
            <a:r>
              <a:rPr lang="fr" sz="1000">
                <a:solidFill>
                  <a:srgbClr val="202124"/>
                </a:solidFill>
                <a:highlight>
                  <a:srgbClr val="F8F9FA"/>
                </a:highlight>
              </a:rPr>
              <a:t>Surveillance, infrastructure mapping, crop yield monitoring, land use assessment, monitoring of scarce resources.</a:t>
            </a:r>
            <a:endParaRPr sz="1000">
              <a:solidFill>
                <a:srgbClr val="202124"/>
              </a:solidFill>
              <a:highlight>
                <a:srgbClr val="F8F9FA"/>
              </a:highlight>
            </a:endParaRPr>
          </a:p>
          <a:p>
            <a:pPr indent="0" lvl="0" marL="0" rtl="0" algn="l">
              <a:spcBef>
                <a:spcPts val="0"/>
              </a:spcBef>
              <a:spcAft>
                <a:spcPts val="0"/>
              </a:spcAft>
              <a:buNone/>
            </a:pPr>
            <a:r>
              <a:t/>
            </a:r>
            <a:endParaRPr sz="1000">
              <a:solidFill>
                <a:srgbClr val="202124"/>
              </a:solidFill>
              <a:highlight>
                <a:srgbClr val="F8F9FA"/>
              </a:highlight>
            </a:endParaRPr>
          </a:p>
          <a:p>
            <a:pPr indent="0" lvl="0" marL="0" rtl="0" algn="l">
              <a:spcBef>
                <a:spcPts val="0"/>
              </a:spcBef>
              <a:spcAft>
                <a:spcPts val="0"/>
              </a:spcAft>
              <a:buNone/>
            </a:pPr>
            <a:r>
              <a:rPr lang="fr" sz="1000">
                <a:solidFill>
                  <a:srgbClr val="202124"/>
                </a:solidFill>
                <a:highlight>
                  <a:srgbClr val="F8F9FA"/>
                </a:highlight>
              </a:rPr>
              <a:t>All stages from exploration to dismantling (including construction and remediation): oil exploration, mining exploration, preparation of responses to oil spills, crisis management, monitoring of soil erosion, optimization of renewable energy production.</a:t>
            </a:r>
            <a:endParaRPr sz="1000">
              <a:solidFill>
                <a:srgbClr val="202124"/>
              </a:solidFill>
              <a:highlight>
                <a:srgbClr val="F8F9FA"/>
              </a:highlight>
            </a:endParaRPr>
          </a:p>
          <a:p>
            <a:pPr indent="0" lvl="0" marL="0" rtl="0" algn="l">
              <a:spcBef>
                <a:spcPts val="0"/>
              </a:spcBef>
              <a:spcAft>
                <a:spcPts val="0"/>
              </a:spcAft>
              <a:buNone/>
            </a:pPr>
            <a:r>
              <a:t/>
            </a:r>
            <a:endParaRPr sz="1000">
              <a:solidFill>
                <a:srgbClr val="202124"/>
              </a:solidFill>
              <a:highlight>
                <a:srgbClr val="F8F9FA"/>
              </a:highlight>
            </a:endParaRPr>
          </a:p>
          <a:p>
            <a:pPr indent="0" lvl="0" marL="0" rtl="0" algn="l">
              <a:spcBef>
                <a:spcPts val="0"/>
              </a:spcBef>
              <a:spcAft>
                <a:spcPts val="0"/>
              </a:spcAft>
              <a:buNone/>
            </a:pPr>
            <a:r>
              <a:rPr lang="fr" sz="1000">
                <a:solidFill>
                  <a:srgbClr val="202124"/>
                </a:solidFill>
                <a:highlight>
                  <a:srgbClr val="F8F9FA"/>
                </a:highlight>
              </a:rPr>
              <a:t>Monitoring of industrial assets (telecom infrastructure), shipping routes, utilities, performance (competitive intelligence), cellular network coverage / IoT solutions.</a:t>
            </a:r>
            <a:endParaRPr sz="1000">
              <a:solidFill>
                <a:srgbClr val="202124"/>
              </a:solidFill>
              <a:highlight>
                <a:srgbClr val="F8F9FA"/>
              </a:highlight>
            </a:endParaRPr>
          </a:p>
          <a:p>
            <a:pPr indent="0" lvl="0" marL="0" rtl="0" algn="l">
              <a:spcBef>
                <a:spcPts val="0"/>
              </a:spcBef>
              <a:spcAft>
                <a:spcPts val="0"/>
              </a:spcAft>
              <a:buNone/>
            </a:pPr>
            <a:r>
              <a:t/>
            </a:r>
            <a:endParaRPr sz="1000">
              <a:solidFill>
                <a:srgbClr val="202124"/>
              </a:solidFill>
              <a:highlight>
                <a:srgbClr val="F8F9FA"/>
              </a:highlight>
            </a:endParaRPr>
          </a:p>
          <a:p>
            <a:pPr indent="0" lvl="0" marL="0" rtl="0" algn="l">
              <a:spcBef>
                <a:spcPts val="0"/>
              </a:spcBef>
              <a:spcAft>
                <a:spcPts val="0"/>
              </a:spcAft>
              <a:buNone/>
            </a:pPr>
            <a:r>
              <a:rPr lang="fr" sz="1000">
                <a:solidFill>
                  <a:srgbClr val="202124"/>
                </a:solidFill>
                <a:highlight>
                  <a:srgbClr val="F8F9FA"/>
                </a:highlight>
              </a:rPr>
              <a:t>Commercial weather data enabling risk management for aviation, transportation, agriculture, etc.</a:t>
            </a:r>
            <a:endParaRPr sz="1000">
              <a:solidFill>
                <a:srgbClr val="202124"/>
              </a:solidFill>
              <a:highlight>
                <a:srgbClr val="F8F9FA"/>
              </a:highlight>
            </a:endParaRPr>
          </a:p>
          <a:p>
            <a:pPr indent="0" lvl="0" marL="0" rtl="0" algn="l">
              <a:spcBef>
                <a:spcPts val="0"/>
              </a:spcBef>
              <a:spcAft>
                <a:spcPts val="0"/>
              </a:spcAft>
              <a:buNone/>
            </a:pPr>
            <a:r>
              <a:t/>
            </a:r>
            <a:endParaRPr sz="1000">
              <a:solidFill>
                <a:srgbClr val="202124"/>
              </a:solidFill>
              <a:highlight>
                <a:srgbClr val="F8F9FA"/>
              </a:highlight>
            </a:endParaRPr>
          </a:p>
          <a:p>
            <a:pPr indent="0" lvl="0" marL="0" rtl="0" algn="l">
              <a:spcBef>
                <a:spcPts val="0"/>
              </a:spcBef>
              <a:spcAft>
                <a:spcPts val="0"/>
              </a:spcAft>
              <a:buNone/>
            </a:pPr>
            <a:r>
              <a:rPr lang="fr" sz="1000">
                <a:solidFill>
                  <a:srgbClr val="202124"/>
                </a:solidFill>
                <a:highlight>
                  <a:srgbClr val="F8F9FA"/>
                </a:highlight>
              </a:rPr>
              <a:t>Mapping, crop yield monitoring, irrigation optimization, land use assessment, scarce resource monitoring, fishing and aquaculture.</a:t>
            </a:r>
            <a:endParaRPr sz="1000">
              <a:solidFill>
                <a:srgbClr val="202124"/>
              </a:solidFill>
              <a:highlight>
                <a:srgbClr val="F8F9FA"/>
              </a:highlight>
            </a:endParaRPr>
          </a:p>
          <a:p>
            <a:pPr indent="0" lvl="0" marL="0" marR="38100" rtl="0" algn="l">
              <a:lnSpc>
                <a:spcPct val="128571"/>
              </a:lnSpc>
              <a:spcBef>
                <a:spcPts val="0"/>
              </a:spcBef>
              <a:spcAft>
                <a:spcPts val="0"/>
              </a:spcAft>
              <a:buNone/>
            </a:pPr>
            <a:r>
              <a:t/>
            </a:r>
            <a:endParaRPr sz="1000">
              <a:solidFill>
                <a:srgbClr val="202124"/>
              </a:solidFill>
              <a:highlight>
                <a:srgbClr val="F8F9FA"/>
              </a:highlight>
            </a:endParaRPr>
          </a:p>
          <a:p>
            <a:pPr indent="0" lvl="0" marL="0" marR="38100" rtl="0" algn="l">
              <a:lnSpc>
                <a:spcPct val="128571"/>
              </a:lnSpc>
              <a:spcBef>
                <a:spcPts val="0"/>
              </a:spcBef>
              <a:spcAft>
                <a:spcPts val="0"/>
              </a:spcAft>
              <a:buNone/>
            </a:pPr>
            <a:r>
              <a:rPr lang="fr" sz="1000">
                <a:solidFill>
                  <a:srgbClr val="202124"/>
                </a:solidFill>
                <a:highlight>
                  <a:srgbClr val="F8F9FA"/>
                </a:highlight>
              </a:rPr>
              <a:t>Commercial mapping for urban mobility, risk management based on geo-information services for the financial sector, smart contracts compatible with insurance.</a:t>
            </a:r>
            <a:endParaRPr sz="1000">
              <a:solidFill>
                <a:srgbClr val="202124"/>
              </a:solidFill>
              <a:highlight>
                <a:srgbClr val="F8F9FA"/>
              </a:highlight>
            </a:endParaRPr>
          </a:p>
        </p:txBody>
      </p:sp>
      <p:sp>
        <p:nvSpPr>
          <p:cNvPr id="139" name="Google Shape;139;p20"/>
          <p:cNvSpPr/>
          <p:nvPr/>
        </p:nvSpPr>
        <p:spPr>
          <a:xfrm>
            <a:off x="151275" y="1320250"/>
            <a:ext cx="8925600" cy="1017600"/>
          </a:xfrm>
          <a:prstGeom prst="rect">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151275" y="3425550"/>
            <a:ext cx="8925600" cy="1492500"/>
          </a:xfrm>
          <a:prstGeom prst="rect">
            <a:avLst/>
          </a:prstGeom>
          <a:noFill/>
          <a:ln cap="flat" cmpd="sng" w="9525">
            <a:solidFill>
              <a:schemeClr val="accent5"/>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1"/>
          <p:cNvSpPr txBox="1"/>
          <p:nvPr>
            <p:ph type="title"/>
          </p:nvPr>
        </p:nvSpPr>
        <p:spPr>
          <a:xfrm>
            <a:off x="167750" y="58175"/>
            <a:ext cx="8520600" cy="725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fr"/>
              <a:t>Competition : </a:t>
            </a:r>
            <a:r>
              <a:rPr lang="fr" sz="2100">
                <a:solidFill>
                  <a:srgbClr val="202124"/>
                </a:solidFill>
                <a:highlight>
                  <a:srgbClr val="F8F9FA"/>
                </a:highlight>
                <a:latin typeface="Arial"/>
                <a:ea typeface="Arial"/>
                <a:cs typeface="Arial"/>
                <a:sym typeface="Arial"/>
              </a:rPr>
              <a:t>The players in the geospatial data analysis market</a:t>
            </a:r>
            <a:endParaRPr sz="2100">
              <a:solidFill>
                <a:srgbClr val="202124"/>
              </a:solidFill>
              <a:highlight>
                <a:srgbClr val="F8F9FA"/>
              </a:highlight>
              <a:latin typeface="Arial"/>
              <a:ea typeface="Arial"/>
              <a:cs typeface="Arial"/>
              <a:sym typeface="Arial"/>
            </a:endParaRPr>
          </a:p>
          <a:p>
            <a:pPr indent="0" lvl="0" marL="0" rtl="0" algn="l">
              <a:spcBef>
                <a:spcPts val="0"/>
              </a:spcBef>
              <a:spcAft>
                <a:spcPts val="0"/>
              </a:spcAft>
              <a:buNone/>
            </a:pPr>
            <a:r>
              <a:t/>
            </a:r>
            <a:endParaRPr/>
          </a:p>
        </p:txBody>
      </p:sp>
      <p:pic>
        <p:nvPicPr>
          <p:cNvPr id="146" name="Google Shape;146;p21"/>
          <p:cNvPicPr preferRelativeResize="0"/>
          <p:nvPr/>
        </p:nvPicPr>
        <p:blipFill rotWithShape="1">
          <a:blip r:embed="rId3">
            <a:alphaModFix/>
          </a:blip>
          <a:srcRect b="37903" l="0" r="0" t="0"/>
          <a:stretch/>
        </p:blipFill>
        <p:spPr>
          <a:xfrm>
            <a:off x="0" y="844300"/>
            <a:ext cx="9144000" cy="369626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